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4" d="100"/>
          <a:sy n="134" d="100"/>
        </p:scale>
        <p:origin x="-496" y="-1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0" d="100"/>
        <a:sy n="4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898-B38E-4046-9E6C-93FF12D91103}" type="datetimeFigureOut">
              <a:rPr lang="en-US" smtClean="0"/>
              <a:t>2013-09-30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7A84-5B72-F441-A902-E31CEF0EB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0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898-B38E-4046-9E6C-93FF12D91103}" type="datetimeFigureOut">
              <a:rPr lang="en-US" smtClean="0"/>
              <a:t>2013-09-30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7A84-5B72-F441-A902-E31CEF0EB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3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898-B38E-4046-9E6C-93FF12D91103}" type="datetimeFigureOut">
              <a:rPr lang="en-US" smtClean="0"/>
              <a:t>2013-09-30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7A84-5B72-F441-A902-E31CEF0EB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4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898-B38E-4046-9E6C-93FF12D91103}" type="datetimeFigureOut">
              <a:rPr lang="en-US" smtClean="0"/>
              <a:t>2013-09-30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7A84-5B72-F441-A902-E31CEF0EB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3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898-B38E-4046-9E6C-93FF12D91103}" type="datetimeFigureOut">
              <a:rPr lang="en-US" smtClean="0"/>
              <a:t>2013-09-30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7A84-5B72-F441-A902-E31CEF0EB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898-B38E-4046-9E6C-93FF12D91103}" type="datetimeFigureOut">
              <a:rPr lang="en-US" smtClean="0"/>
              <a:t>2013-09-30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7A84-5B72-F441-A902-E31CEF0EB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7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898-B38E-4046-9E6C-93FF12D91103}" type="datetimeFigureOut">
              <a:rPr lang="en-US" smtClean="0"/>
              <a:t>2013-09-30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7A84-5B72-F441-A902-E31CEF0EB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4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898-B38E-4046-9E6C-93FF12D91103}" type="datetimeFigureOut">
              <a:rPr lang="en-US" smtClean="0"/>
              <a:t>2013-09-30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7A84-5B72-F441-A902-E31CEF0EB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4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898-B38E-4046-9E6C-93FF12D91103}" type="datetimeFigureOut">
              <a:rPr lang="en-US" smtClean="0"/>
              <a:t>2013-09-30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7A84-5B72-F441-A902-E31CEF0EB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898-B38E-4046-9E6C-93FF12D91103}" type="datetimeFigureOut">
              <a:rPr lang="en-US" smtClean="0"/>
              <a:t>2013-09-30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7A84-5B72-F441-A902-E31CEF0EB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1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5898-B38E-4046-9E6C-93FF12D91103}" type="datetimeFigureOut">
              <a:rPr lang="en-US" smtClean="0"/>
              <a:t>2013-09-30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7A84-5B72-F441-A902-E31CEF0EB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8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65898-B38E-4046-9E6C-93FF12D91103}" type="datetimeFigureOut">
              <a:rPr lang="en-US" smtClean="0"/>
              <a:t>2013-09-30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27A84-5B72-F441-A902-E31CEF0EB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1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erikgustavsson:Desktop:Skärmavbild 2013-08-19 kl. 22.50.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8544">
            <a:off x="2143378" y="1002626"/>
            <a:ext cx="4457700" cy="44246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42593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84" y="380208"/>
            <a:ext cx="8229600" cy="58274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700" dirty="0" err="1" smtClean="0">
                <a:latin typeface="Modern No. 20"/>
                <a:cs typeface="Modern No. 20"/>
              </a:rPr>
              <a:t>Syfte</a:t>
            </a:r>
            <a:r>
              <a:rPr lang="en-US" sz="5700" dirty="0">
                <a:latin typeface="Modern No. 20"/>
                <a:cs typeface="Modern No. 20"/>
              </a:rPr>
              <a:t>: </a:t>
            </a:r>
          </a:p>
          <a:p>
            <a:pPr marL="0" indent="0">
              <a:buNone/>
            </a:pPr>
            <a:r>
              <a:rPr lang="en-US" dirty="0" err="1">
                <a:latin typeface="Modern No. 20"/>
                <a:cs typeface="Modern No. 20"/>
              </a:rPr>
              <a:t>Undervisningen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ska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stimulera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elevernas</a:t>
            </a:r>
            <a:r>
              <a:rPr lang="en-US" dirty="0">
                <a:latin typeface="Modern No. 20"/>
                <a:cs typeface="Modern No. 20"/>
              </a:rPr>
              <a:t> lust </a:t>
            </a:r>
            <a:r>
              <a:rPr lang="en-US" dirty="0" err="1">
                <a:latin typeface="Modern No. 20"/>
                <a:cs typeface="Modern No. 20"/>
              </a:rPr>
              <a:t>att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tala</a:t>
            </a:r>
            <a:r>
              <a:rPr lang="en-US" dirty="0">
                <a:latin typeface="Modern No. 20"/>
                <a:cs typeface="Modern No. 20"/>
              </a:rPr>
              <a:t>, </a:t>
            </a:r>
            <a:r>
              <a:rPr lang="en-US" dirty="0" err="1">
                <a:latin typeface="Modern No. 20"/>
                <a:cs typeface="Modern No. 20"/>
              </a:rPr>
              <a:t>skriva</a:t>
            </a:r>
            <a:r>
              <a:rPr lang="en-US" dirty="0">
                <a:latin typeface="Modern No. 20"/>
                <a:cs typeface="Modern No. 20"/>
              </a:rPr>
              <a:t>, </a:t>
            </a:r>
            <a:r>
              <a:rPr lang="en-US" dirty="0" err="1">
                <a:latin typeface="Modern No. 20"/>
                <a:cs typeface="Modern No. 20"/>
              </a:rPr>
              <a:t>läsa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och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lyssna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och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därmed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stödja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deras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personliga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utveckling</a:t>
            </a:r>
            <a:r>
              <a:rPr lang="en-US" dirty="0">
                <a:latin typeface="Modern No. 20"/>
                <a:cs typeface="Modern No. 20"/>
              </a:rPr>
              <a:t>. </a:t>
            </a:r>
            <a:r>
              <a:rPr lang="en-US" dirty="0" err="1">
                <a:latin typeface="Modern No. 20"/>
                <a:cs typeface="Modern No. 20"/>
              </a:rPr>
              <a:t>Eleverna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ska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ges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möjlighet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att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bygga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upp</a:t>
            </a:r>
            <a:r>
              <a:rPr lang="en-US" dirty="0">
                <a:latin typeface="Modern No. 20"/>
                <a:cs typeface="Modern No. 20"/>
              </a:rPr>
              <a:t> en </a:t>
            </a:r>
            <a:r>
              <a:rPr lang="en-US" dirty="0" err="1">
                <a:latin typeface="Modern No. 20"/>
                <a:cs typeface="Modern No. 20"/>
              </a:rPr>
              <a:t>tillit</a:t>
            </a:r>
            <a:r>
              <a:rPr lang="en-US" dirty="0">
                <a:latin typeface="Modern No. 20"/>
                <a:cs typeface="Modern No. 20"/>
              </a:rPr>
              <a:t> till sin </a:t>
            </a:r>
            <a:r>
              <a:rPr lang="en-US" dirty="0" err="1">
                <a:latin typeface="Modern No. 20"/>
                <a:cs typeface="Modern No. 20"/>
              </a:rPr>
              <a:t>egen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språkförmåga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och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tillägna</a:t>
            </a:r>
            <a:r>
              <a:rPr lang="en-US" dirty="0">
                <a:latin typeface="Modern No. 20"/>
                <a:cs typeface="Modern No. 20"/>
              </a:rPr>
              <a:t> sig de </a:t>
            </a:r>
            <a:r>
              <a:rPr lang="en-US" dirty="0" err="1">
                <a:latin typeface="Modern No. 20"/>
                <a:cs typeface="Modern No. 20"/>
              </a:rPr>
              <a:t>språkliga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redskap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som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krävs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för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vardags</a:t>
            </a:r>
            <a:r>
              <a:rPr lang="en-US" dirty="0">
                <a:latin typeface="Modern No. 20"/>
                <a:cs typeface="Modern No. 20"/>
              </a:rPr>
              <a:t>- </a:t>
            </a:r>
            <a:r>
              <a:rPr lang="en-US" dirty="0" err="1">
                <a:latin typeface="Modern No. 20"/>
                <a:cs typeface="Modern No. 20"/>
              </a:rPr>
              <a:t>och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samhällsliv</a:t>
            </a:r>
            <a:r>
              <a:rPr lang="en-US" dirty="0">
                <a:latin typeface="Modern No. 20"/>
                <a:cs typeface="Modern No. 20"/>
              </a:rPr>
              <a:t>. De </a:t>
            </a:r>
            <a:r>
              <a:rPr lang="en-US" dirty="0" err="1">
                <a:latin typeface="Modern No. 20"/>
                <a:cs typeface="Modern No. 20"/>
              </a:rPr>
              <a:t>ska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också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ges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möjlighet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att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utveckla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sådana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kunskaper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om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muntlig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och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skriftlig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kommunikation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som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behövs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i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arbetslivet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och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för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vidare</a:t>
            </a:r>
            <a:r>
              <a:rPr lang="en-US" dirty="0">
                <a:latin typeface="Modern No. 20"/>
                <a:cs typeface="Modern No. 20"/>
              </a:rPr>
              <a:t> studier.</a:t>
            </a:r>
          </a:p>
          <a:p>
            <a:pPr marL="0" indent="0">
              <a:buNone/>
            </a:pPr>
            <a:endParaRPr lang="en-US" dirty="0">
              <a:latin typeface="Modern No. 20"/>
              <a:cs typeface="Modern No. 20"/>
            </a:endParaRPr>
          </a:p>
          <a:p>
            <a:pPr marL="0" indent="0">
              <a:buNone/>
            </a:pPr>
            <a:r>
              <a:rPr lang="en-US" dirty="0">
                <a:latin typeface="Modern No. 20"/>
                <a:cs typeface="Modern No. 20"/>
              </a:rPr>
              <a:t>Du </a:t>
            </a:r>
            <a:r>
              <a:rPr lang="en-US" dirty="0" err="1">
                <a:latin typeface="Modern No. 20"/>
                <a:cs typeface="Modern No. 20"/>
              </a:rPr>
              <a:t>kommer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utveckla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dina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kunskaper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om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svenska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språkets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uppbyggnad</a:t>
            </a:r>
            <a:r>
              <a:rPr lang="en-US" dirty="0">
                <a:latin typeface="Modern No. 20"/>
                <a:cs typeface="Modern No. 20"/>
              </a:rPr>
              <a:t>.</a:t>
            </a:r>
          </a:p>
          <a:p>
            <a:pPr marL="0" indent="0">
              <a:buNone/>
            </a:pPr>
            <a:endParaRPr lang="en-US" dirty="0">
              <a:latin typeface="Modern No. 20"/>
              <a:cs typeface="Modern No. 20"/>
            </a:endParaRPr>
          </a:p>
          <a:p>
            <a:pPr marL="0" indent="0">
              <a:buNone/>
            </a:pPr>
            <a:r>
              <a:rPr lang="en-US" sz="4600" dirty="0" err="1" smtClean="0">
                <a:latin typeface="Modern No. 20"/>
                <a:cs typeface="Modern No. 20"/>
              </a:rPr>
              <a:t>Centralt</a:t>
            </a:r>
            <a:r>
              <a:rPr lang="en-US" sz="4600" dirty="0" smtClean="0">
                <a:latin typeface="Modern No. 20"/>
                <a:cs typeface="Modern No. 20"/>
              </a:rPr>
              <a:t> </a:t>
            </a:r>
            <a:r>
              <a:rPr lang="en-US" sz="4600" dirty="0" err="1">
                <a:latin typeface="Modern No. 20"/>
                <a:cs typeface="Modern No. 20"/>
              </a:rPr>
              <a:t>innehåll</a:t>
            </a:r>
            <a:r>
              <a:rPr lang="en-US" sz="4600" dirty="0">
                <a:latin typeface="Modern No. 20"/>
                <a:cs typeface="Modern No. 20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latin typeface="Modern No. 20"/>
                <a:cs typeface="Modern No. 20"/>
              </a:rPr>
              <a:t>Svenska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språkets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uppbyggnad</a:t>
            </a:r>
            <a:r>
              <a:rPr lang="en-US" dirty="0">
                <a:latin typeface="Modern No. 20"/>
                <a:cs typeface="Modern No. 20"/>
              </a:rPr>
              <a:t>, </a:t>
            </a:r>
            <a:r>
              <a:rPr lang="en-US" dirty="0" err="1">
                <a:latin typeface="Modern No. 20"/>
                <a:cs typeface="Modern No. 20"/>
              </a:rPr>
              <a:t>dvs</a:t>
            </a:r>
            <a:r>
              <a:rPr lang="en-US" dirty="0">
                <a:latin typeface="Modern No. 20"/>
                <a:cs typeface="Modern No. 20"/>
              </a:rPr>
              <a:t>. </a:t>
            </a:r>
            <a:r>
              <a:rPr lang="en-US" dirty="0" err="1">
                <a:latin typeface="Modern No. 20"/>
                <a:cs typeface="Modern No. 20"/>
              </a:rPr>
              <a:t>hur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ord</a:t>
            </a:r>
            <a:r>
              <a:rPr lang="en-US" dirty="0">
                <a:latin typeface="Modern No. 20"/>
                <a:cs typeface="Modern No. 20"/>
              </a:rPr>
              <a:t>, </a:t>
            </a:r>
            <a:r>
              <a:rPr lang="en-US" dirty="0" err="1">
                <a:latin typeface="Modern No. 20"/>
                <a:cs typeface="Modern No. 20"/>
              </a:rPr>
              <a:t>fraser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och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satser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är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uppbyggda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samt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hur</a:t>
            </a:r>
            <a:r>
              <a:rPr lang="en-US" dirty="0">
                <a:latin typeface="Modern No. 20"/>
                <a:cs typeface="Modern No. 20"/>
              </a:rPr>
              <a:t> de </a:t>
            </a:r>
            <a:r>
              <a:rPr lang="en-US" dirty="0" err="1">
                <a:latin typeface="Modern No. 20"/>
                <a:cs typeface="Modern No. 20"/>
              </a:rPr>
              <a:t>samspelar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i</a:t>
            </a:r>
            <a:r>
              <a:rPr lang="en-US" dirty="0">
                <a:latin typeface="Modern No. 20"/>
                <a:cs typeface="Modern No. 20"/>
              </a:rPr>
              <a:t> </a:t>
            </a:r>
            <a:r>
              <a:rPr lang="en-US" dirty="0" err="1">
                <a:latin typeface="Modern No. 20"/>
                <a:cs typeface="Modern No. 20"/>
              </a:rPr>
              <a:t>grammatiken</a:t>
            </a:r>
            <a:r>
              <a:rPr lang="en-US" dirty="0">
                <a:latin typeface="Modern No. 20"/>
                <a:cs typeface="Modern No. 2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1492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850">
            <a:off x="2342934" y="305271"/>
            <a:ext cx="663538" cy="169090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5343">
            <a:off x="3195503" y="2628622"/>
            <a:ext cx="1352914" cy="14075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53">
            <a:off x="3409592" y="4458236"/>
            <a:ext cx="768548" cy="170847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7" name="Text Box 19"/>
          <p:cNvSpPr txBox="1"/>
          <p:nvPr/>
        </p:nvSpPr>
        <p:spPr>
          <a:xfrm rot="164541">
            <a:off x="3076917" y="609458"/>
            <a:ext cx="4027744" cy="12553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Eleven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kan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med god precision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utifrån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språkexempel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redogöra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för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hur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olika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typer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av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satser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fraser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och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ord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svenska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språket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är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uppbyggda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och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samspelar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med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varandra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grammatiken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.</a:t>
            </a:r>
            <a:endParaRPr sz="1600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Text Box 22"/>
          <p:cNvSpPr txBox="1"/>
          <p:nvPr/>
        </p:nvSpPr>
        <p:spPr>
          <a:xfrm rot="20715065">
            <a:off x="4568844" y="1906153"/>
            <a:ext cx="4303043" cy="159637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Eleven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kan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med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viss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precision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utifrån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språkexempel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redogöra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för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hur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olika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typer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av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satser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fraser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och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ord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svenska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språket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är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uppbyggda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och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samspelar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med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varandra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i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grammatiken</a:t>
            </a:r>
            <a:r>
              <a:rPr lang="en-US" sz="1600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.</a:t>
            </a:r>
            <a:endParaRPr sz="1600" dirty="0">
              <a:effectLst/>
              <a:ea typeface="ＭＳ 明朝"/>
              <a:cs typeface="Times New Roman"/>
            </a:endParaRPr>
          </a:p>
        </p:txBody>
      </p:sp>
      <p:sp>
        <p:nvSpPr>
          <p:cNvPr id="9" name="Text Box 20"/>
          <p:cNvSpPr txBox="1"/>
          <p:nvPr/>
        </p:nvSpPr>
        <p:spPr>
          <a:xfrm rot="286228">
            <a:off x="4290842" y="4610794"/>
            <a:ext cx="4403341" cy="12573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Eleven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kan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översiktligt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utifrån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språkexempel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redogöra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för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hur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olika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typer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av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satser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fraser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och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ord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svenska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språket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är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uppbyggda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och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samspelar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med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varandra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grammatiken</a:t>
            </a:r>
            <a:r>
              <a:rPr lang="en-US" dirty="0">
                <a:solidFill>
                  <a:srgbClr val="000000"/>
                </a:solidFill>
                <a:effectLst/>
                <a:latin typeface="Times"/>
                <a:ea typeface="ＭＳ 明朝"/>
                <a:cs typeface="Arial"/>
              </a:rPr>
              <a:t>.</a:t>
            </a:r>
            <a:r>
              <a:rPr dirty="0">
                <a:solidFill>
                  <a:srgbClr val="000000"/>
                </a:solidFill>
                <a:effectLst/>
                <a:latin typeface="Times"/>
                <a:ea typeface="ＭＳ 明朝"/>
                <a:cs typeface="Times New Roman"/>
              </a:rPr>
              <a:t>. </a:t>
            </a:r>
            <a:endParaRPr dirty="0">
              <a:effectLst/>
              <a:ea typeface="ＭＳ 明朝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61513" flipV="1">
            <a:off x="-116703" y="3237223"/>
            <a:ext cx="3796229" cy="2385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86866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429" y="991690"/>
            <a:ext cx="121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nard MT Condensed"/>
                <a:cs typeface="Bernard MT Condensed"/>
              </a:rPr>
              <a:t>Boll</a:t>
            </a:r>
            <a:endParaRPr lang="en-US" dirty="0">
              <a:latin typeface="Bernard MT Condensed"/>
              <a:cs typeface="Bernard MT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3331" y="1790748"/>
            <a:ext cx="11272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Haettenschweiler"/>
                <a:cs typeface="Haettenschweiler"/>
              </a:rPr>
              <a:t>Glas</a:t>
            </a:r>
            <a:endParaRPr lang="en-US" u="sng" dirty="0">
              <a:latin typeface="Haettenschweiler"/>
              <a:cs typeface="Haettenschweil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9297" y="1576466"/>
            <a:ext cx="245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Modern No. 20"/>
                <a:cs typeface="Modern No. 20"/>
              </a:rPr>
              <a:t>Bricka</a:t>
            </a:r>
            <a:endParaRPr lang="en-US" dirty="0">
              <a:latin typeface="Modern No. 20"/>
              <a:cs typeface="Modern No. 20"/>
            </a:endParaRPr>
          </a:p>
        </p:txBody>
      </p:sp>
      <p:sp>
        <p:nvSpPr>
          <p:cNvPr id="7" name="TextBox 6"/>
          <p:cNvSpPr txBox="1"/>
          <p:nvPr/>
        </p:nvSpPr>
        <p:spPr>
          <a:xfrm rot="2244212">
            <a:off x="2875281" y="4080911"/>
            <a:ext cx="18264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Desdemona"/>
                <a:cs typeface="Desdemona"/>
              </a:rPr>
              <a:t>Pistol</a:t>
            </a:r>
            <a:endParaRPr lang="en-US" dirty="0">
              <a:latin typeface="Desdemona"/>
              <a:cs typeface="Desdemona"/>
            </a:endParaRPr>
          </a:p>
        </p:txBody>
      </p:sp>
      <p:sp>
        <p:nvSpPr>
          <p:cNvPr id="8" name="TextBox 7"/>
          <p:cNvSpPr txBox="1"/>
          <p:nvPr/>
        </p:nvSpPr>
        <p:spPr>
          <a:xfrm rot="18922880">
            <a:off x="4745650" y="3017347"/>
            <a:ext cx="189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/>
                <a:cs typeface="Arial Black"/>
              </a:rPr>
              <a:t>Skinka</a:t>
            </a:r>
            <a:endParaRPr lang="en-US" dirty="0" smtClean="0"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661" y="2960801"/>
            <a:ext cx="2411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Snö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350503">
            <a:off x="4416375" y="5201022"/>
            <a:ext cx="1954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latin typeface="Gloucester MT Extra Condensed"/>
                <a:cs typeface="Gloucester MT Extra Condensed"/>
              </a:rPr>
              <a:t>Datorn</a:t>
            </a:r>
            <a:endParaRPr lang="en-US" u="sng" dirty="0">
              <a:latin typeface="Gloucester MT Extra Condensed"/>
              <a:cs typeface="Gloucester MT Extra Condensed"/>
            </a:endParaRPr>
          </a:p>
        </p:txBody>
      </p:sp>
      <p:sp>
        <p:nvSpPr>
          <p:cNvPr id="11" name="TextBox 10"/>
          <p:cNvSpPr txBox="1"/>
          <p:nvPr/>
        </p:nvSpPr>
        <p:spPr>
          <a:xfrm rot="706356">
            <a:off x="6114431" y="649236"/>
            <a:ext cx="218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Marker Felt"/>
                <a:cs typeface="Marker Felt"/>
              </a:rPr>
              <a:t>Skola</a:t>
            </a:r>
            <a:endParaRPr lang="en-US" dirty="0" smtClean="0">
              <a:latin typeface="Marker Felt"/>
              <a:cs typeface="Marker Felt"/>
            </a:endParaRPr>
          </a:p>
        </p:txBody>
      </p:sp>
      <p:sp>
        <p:nvSpPr>
          <p:cNvPr id="12" name="TextBox 11"/>
          <p:cNvSpPr txBox="1"/>
          <p:nvPr/>
        </p:nvSpPr>
        <p:spPr>
          <a:xfrm rot="1519976">
            <a:off x="1682518" y="5706032"/>
            <a:ext cx="18336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Bernard MT Condensed"/>
                <a:cs typeface="Bernard MT Condensed"/>
              </a:rPr>
              <a:t>Äpplet</a:t>
            </a:r>
            <a:endParaRPr lang="en-US" dirty="0" smtClean="0">
              <a:latin typeface="Bernard MT Condensed"/>
              <a:cs typeface="Bernard MT Condensed"/>
            </a:endParaRPr>
          </a:p>
        </p:txBody>
      </p:sp>
      <p:sp>
        <p:nvSpPr>
          <p:cNvPr id="13" name="TextBox 12"/>
          <p:cNvSpPr txBox="1"/>
          <p:nvPr/>
        </p:nvSpPr>
        <p:spPr>
          <a:xfrm rot="20614475">
            <a:off x="3767118" y="791925"/>
            <a:ext cx="174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Bernard MT Condensed"/>
                <a:cs typeface="Bernard MT Condensed"/>
              </a:rPr>
              <a:t>Bananer</a:t>
            </a:r>
            <a:endParaRPr lang="en-US" u="sng" dirty="0">
              <a:latin typeface="Bernard MT Condensed"/>
              <a:cs typeface="Bernard MT Condensed"/>
            </a:endParaRPr>
          </a:p>
        </p:txBody>
      </p:sp>
      <p:sp>
        <p:nvSpPr>
          <p:cNvPr id="14" name="TextBox 13"/>
          <p:cNvSpPr txBox="1"/>
          <p:nvPr/>
        </p:nvSpPr>
        <p:spPr>
          <a:xfrm rot="996400">
            <a:off x="6706611" y="2960801"/>
            <a:ext cx="175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/>
                <a:cs typeface="Arial Black"/>
              </a:rPr>
              <a:t>Huset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 rot="19993180">
            <a:off x="1712327" y="3145467"/>
            <a:ext cx="1441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Desdemona"/>
                <a:cs typeface="Desdemona"/>
              </a:rPr>
              <a:t>Kran</a:t>
            </a:r>
            <a:endParaRPr lang="en-US" sz="4000" u="sng" dirty="0">
              <a:latin typeface="Desdemona"/>
              <a:cs typeface="Desdemo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0448" y="4542991"/>
            <a:ext cx="273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 Black"/>
                <a:cs typeface="Arial Black"/>
              </a:rPr>
              <a:t>Kalle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3444" y="435202"/>
            <a:ext cx="15696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Onyx"/>
                <a:cs typeface="Onyx"/>
              </a:rPr>
              <a:t>Han</a:t>
            </a:r>
            <a:endParaRPr lang="en-US" dirty="0">
              <a:latin typeface="Onyx"/>
              <a:cs typeface="Onyx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8971" y="4173659"/>
            <a:ext cx="138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17518" y="2632616"/>
            <a:ext cx="17337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41827" y="1676598"/>
            <a:ext cx="115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Det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09126" y="435202"/>
            <a:ext cx="139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/>
                <a:cs typeface="Arial Black"/>
              </a:rPr>
              <a:t>Järn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21680" y="5146477"/>
            <a:ext cx="158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sko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20924605">
            <a:off x="1912099" y="4537517"/>
            <a:ext cx="129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 Black"/>
                <a:cs typeface="Arial Black"/>
              </a:rPr>
              <a:t>Bilen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91313" y="884673"/>
            <a:ext cx="1212897" cy="37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/>
                <a:cs typeface="Britannic Bold"/>
              </a:rPr>
              <a:t>Mamma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3035" y="3820751"/>
            <a:ext cx="1491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latin typeface="Marker Felt"/>
                <a:cs typeface="Marker Felt"/>
              </a:rPr>
              <a:t>Farfar</a:t>
            </a:r>
            <a:endParaRPr lang="en-US" sz="1600" i="1" dirty="0">
              <a:latin typeface="Marker Felt"/>
              <a:cs typeface="Marker Fe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44227" y="2375524"/>
            <a:ext cx="139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Onyx"/>
                <a:cs typeface="Onyx"/>
              </a:rPr>
              <a:t>Kvinna</a:t>
            </a:r>
            <a:endParaRPr lang="en-US" dirty="0">
              <a:latin typeface="Onyx"/>
              <a:cs typeface="Onyx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7910" y="5407921"/>
            <a:ext cx="113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686280">
            <a:off x="6706611" y="3938222"/>
            <a:ext cx="146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3102" y="1161257"/>
            <a:ext cx="135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Gul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7591313" y="3317524"/>
            <a:ext cx="128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ernard MT Condensed"/>
                <a:cs typeface="Bernard MT Condensed"/>
              </a:rPr>
              <a:t>Stor</a:t>
            </a:r>
            <a:endParaRPr lang="en-US" dirty="0">
              <a:latin typeface="Bernard MT Condensed"/>
              <a:cs typeface="Bernard MT Condense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7748" y="5449068"/>
            <a:ext cx="136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Ful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235446" y="2132919"/>
            <a:ext cx="15339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ndale Mono"/>
                <a:cs typeface="Andale Mono"/>
              </a:rPr>
              <a:t>Snygg</a:t>
            </a:r>
            <a:endParaRPr lang="en-US" b="1" dirty="0">
              <a:latin typeface="Andale Mono"/>
              <a:cs typeface="Andale Mono"/>
            </a:endParaRPr>
          </a:p>
        </p:txBody>
      </p:sp>
      <p:sp>
        <p:nvSpPr>
          <p:cNvPr id="34" name="TextBox 33"/>
          <p:cNvSpPr txBox="1"/>
          <p:nvPr/>
        </p:nvSpPr>
        <p:spPr>
          <a:xfrm rot="19540990">
            <a:off x="7377272" y="4912323"/>
            <a:ext cx="12628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Bernard MT Condensed"/>
                <a:cs typeface="Bernard MT Condensed"/>
              </a:rPr>
              <a:t>Rund</a:t>
            </a:r>
            <a:endParaRPr lang="en-US" dirty="0">
              <a:latin typeface="Bernard MT Condensed"/>
              <a:cs typeface="Bernard MT Condense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8762" y="3573239"/>
            <a:ext cx="1291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Marker Felt"/>
                <a:cs typeface="Marker Felt"/>
              </a:rPr>
              <a:t>Grön</a:t>
            </a:r>
            <a:endParaRPr lang="en-US" dirty="0" smtClean="0">
              <a:latin typeface="Marker Felt"/>
              <a:cs typeface="Marker Felt"/>
            </a:endParaRP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044227" y="5939686"/>
            <a:ext cx="147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/>
                <a:cs typeface="Arial Black"/>
              </a:rPr>
              <a:t>Dyra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10613" y="1576466"/>
            <a:ext cx="114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Gammal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699770">
            <a:off x="142694" y="214034"/>
            <a:ext cx="1840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Desdemona"/>
                <a:cs typeface="Desdemona"/>
              </a:rPr>
              <a:t>Långsam</a:t>
            </a:r>
            <a:endParaRPr lang="en-US" dirty="0">
              <a:latin typeface="Desdemona"/>
              <a:cs typeface="Desdemon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53077" y="3451419"/>
            <a:ext cx="140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672081" y="1262799"/>
            <a:ext cx="138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Fint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870180">
            <a:off x="4122680" y="2896074"/>
            <a:ext cx="14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Onyx"/>
                <a:cs typeface="Onyx"/>
              </a:rPr>
              <a:t>Vänligt</a:t>
            </a:r>
            <a:endParaRPr lang="en-US" sz="2000" dirty="0">
              <a:latin typeface="Onyx"/>
              <a:cs typeface="Onyx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7910" y="1790748"/>
            <a:ext cx="1405534" cy="37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Elegant</a:t>
            </a:r>
            <a:endParaRPr lang="en-US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3553077" y="4815761"/>
            <a:ext cx="211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Modern No. 20"/>
                <a:cs typeface="Modern No. 20"/>
              </a:rPr>
              <a:t>Vänligt</a:t>
            </a:r>
            <a:endParaRPr lang="en-US" dirty="0">
              <a:latin typeface="Modern No. 20"/>
              <a:cs typeface="Modern No. 2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21109" y="250536"/>
            <a:ext cx="17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Argt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 rot="20748131">
            <a:off x="6028815" y="2010218"/>
            <a:ext cx="206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 smtClean="0"/>
              <a:t>Hårt</a:t>
            </a:r>
            <a:endParaRPr lang="en-US" sz="32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769404" y="3820751"/>
            <a:ext cx="186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Onyx"/>
                <a:cs typeface="Onyx"/>
              </a:rPr>
              <a:t>Irriterat</a:t>
            </a:r>
            <a:endParaRPr lang="en-US" dirty="0">
              <a:latin typeface="Onyx"/>
              <a:cs typeface="Onyx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68032" y="292513"/>
            <a:ext cx="10916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latin typeface="Cooper Black"/>
                <a:cs typeface="Cooper Black"/>
              </a:rPr>
              <a:t>oss</a:t>
            </a:r>
            <a:endParaRPr lang="en-US" i="1" dirty="0">
              <a:latin typeface="Cooper Black"/>
              <a:cs typeface="Cooper Black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22480" y="3938222"/>
            <a:ext cx="126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Cooper Black"/>
                <a:cs typeface="Cooper Black"/>
              </a:rPr>
              <a:t>Jag</a:t>
            </a:r>
            <a:endParaRPr lang="en-US" u="sng" dirty="0">
              <a:latin typeface="Cooper Black"/>
              <a:cs typeface="Cooper Black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7910" y="4815761"/>
            <a:ext cx="140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ritannic Bold"/>
                <a:cs typeface="Britannic Bold"/>
              </a:rPr>
              <a:t>Vem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17975" y="884673"/>
            <a:ext cx="74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</a:t>
            </a:r>
            <a:endParaRPr lang="en-US" sz="4000" dirty="0"/>
          </a:p>
        </p:txBody>
      </p:sp>
      <p:sp>
        <p:nvSpPr>
          <p:cNvPr id="53" name="TextBox 52"/>
          <p:cNvSpPr txBox="1"/>
          <p:nvPr/>
        </p:nvSpPr>
        <p:spPr>
          <a:xfrm>
            <a:off x="7798219" y="2425717"/>
            <a:ext cx="10059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Desdemona"/>
                <a:cs typeface="Desdemona"/>
              </a:rPr>
              <a:t>På</a:t>
            </a:r>
            <a:endParaRPr lang="en-US" sz="3200" dirty="0">
              <a:latin typeface="Desdemona"/>
              <a:cs typeface="Desdemon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84064" y="4307554"/>
            <a:ext cx="112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aettenschweiler"/>
                <a:cs typeface="Haettenschweiler"/>
              </a:rPr>
              <a:t>Under</a:t>
            </a:r>
            <a:endParaRPr lang="en-US" dirty="0">
              <a:latin typeface="Haettenschweiler"/>
              <a:cs typeface="Haettenschweiler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77272" y="5998421"/>
            <a:ext cx="134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latin typeface="Andale Mono"/>
                <a:cs typeface="Andale Mono"/>
              </a:rPr>
              <a:t>Över</a:t>
            </a:r>
            <a:endParaRPr lang="en-US" u="sng" dirty="0">
              <a:latin typeface="Andale Mono"/>
              <a:cs typeface="Andale Mono"/>
            </a:endParaRPr>
          </a:p>
        </p:txBody>
      </p:sp>
      <p:sp>
        <p:nvSpPr>
          <p:cNvPr id="56" name="TextBox 55"/>
          <p:cNvSpPr txBox="1"/>
          <p:nvPr/>
        </p:nvSpPr>
        <p:spPr>
          <a:xfrm rot="1775946">
            <a:off x="1407062" y="2861507"/>
            <a:ext cx="148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Efter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068055" y="3599668"/>
            <a:ext cx="1491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Bakom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998857" y="6078560"/>
            <a:ext cx="1819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Onyx"/>
                <a:cs typeface="Onyx"/>
              </a:rPr>
              <a:t>F</a:t>
            </a:r>
            <a:r>
              <a:rPr lang="en-US" sz="2800" dirty="0" err="1" smtClean="0">
                <a:latin typeface="Onyx"/>
                <a:cs typeface="Onyx"/>
              </a:rPr>
              <a:t>ramför</a:t>
            </a:r>
            <a:endParaRPr lang="en-US" dirty="0">
              <a:latin typeface="Onyx"/>
              <a:cs typeface="Onyx"/>
            </a:endParaRPr>
          </a:p>
        </p:txBody>
      </p:sp>
      <p:sp>
        <p:nvSpPr>
          <p:cNvPr id="59" name="TextBox 58"/>
          <p:cNvSpPr txBox="1"/>
          <p:nvPr/>
        </p:nvSpPr>
        <p:spPr>
          <a:xfrm rot="2851190">
            <a:off x="5062752" y="619867"/>
            <a:ext cx="138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ernard MT Condensed"/>
                <a:cs typeface="Bernard MT Condensed"/>
              </a:rPr>
              <a:t>Cykla</a:t>
            </a:r>
            <a:endParaRPr lang="en-US" dirty="0">
              <a:latin typeface="Bernard MT Condensed"/>
              <a:cs typeface="Bernard MT Condensed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97142" y="6256922"/>
            <a:ext cx="1862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arker Felt"/>
                <a:cs typeface="Marker Felt"/>
              </a:rPr>
              <a:t>Springer</a:t>
            </a:r>
            <a:endParaRPr lang="en-US" dirty="0">
              <a:latin typeface="Marker Felt"/>
              <a:cs typeface="Marker Felt"/>
            </a:endParaRPr>
          </a:p>
        </p:txBody>
      </p:sp>
      <p:sp>
        <p:nvSpPr>
          <p:cNvPr id="61" name="TextBox 60"/>
          <p:cNvSpPr txBox="1"/>
          <p:nvPr/>
        </p:nvSpPr>
        <p:spPr>
          <a:xfrm rot="1711778">
            <a:off x="2150961" y="2593109"/>
            <a:ext cx="151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Bernard MT Condensed"/>
                <a:cs typeface="Bernard MT Condensed"/>
              </a:rPr>
              <a:t>Läser</a:t>
            </a:r>
            <a:endParaRPr lang="en-US" dirty="0">
              <a:latin typeface="Bernard MT Condensed"/>
              <a:cs typeface="Bernard MT Condensed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15917" y="4815761"/>
            <a:ext cx="121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skjuter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20488090">
            <a:off x="7591313" y="292513"/>
            <a:ext cx="143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Desdemona"/>
                <a:cs typeface="Desdemona"/>
              </a:rPr>
              <a:t>spelar</a:t>
            </a:r>
            <a:endParaRPr lang="en-US" dirty="0">
              <a:latin typeface="Desdemona"/>
              <a:cs typeface="Desdemon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53077" y="6078560"/>
            <a:ext cx="149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ernard MT Condensed"/>
                <a:cs typeface="Bernard MT Condensed"/>
              </a:rPr>
              <a:t>äter</a:t>
            </a:r>
            <a:endParaRPr lang="en-US" dirty="0">
              <a:latin typeface="Bernard MT Condensed"/>
              <a:cs typeface="Bernard MT Condensed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16466" y="5046593"/>
            <a:ext cx="173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oper Black"/>
                <a:cs typeface="Cooper Black"/>
              </a:rPr>
              <a:t>Pratar</a:t>
            </a:r>
            <a:endParaRPr lang="en-US" dirty="0">
              <a:latin typeface="Cooper Black"/>
              <a:cs typeface="Cooper Black"/>
            </a:endParaRPr>
          </a:p>
        </p:txBody>
      </p:sp>
      <p:sp>
        <p:nvSpPr>
          <p:cNvPr id="66" name="TextBox 65"/>
          <p:cNvSpPr txBox="1"/>
          <p:nvPr/>
        </p:nvSpPr>
        <p:spPr>
          <a:xfrm rot="21180168">
            <a:off x="3017975" y="2083136"/>
            <a:ext cx="17979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Marker Felt"/>
                <a:cs typeface="Marker Felt"/>
              </a:rPr>
              <a:t>Luktar</a:t>
            </a:r>
            <a:endParaRPr lang="en-US" dirty="0">
              <a:latin typeface="Marker Felt"/>
              <a:cs typeface="Marker Felt"/>
            </a:endParaRPr>
          </a:p>
        </p:txBody>
      </p:sp>
      <p:sp>
        <p:nvSpPr>
          <p:cNvPr id="67" name="TextBox 66"/>
          <p:cNvSpPr txBox="1"/>
          <p:nvPr/>
        </p:nvSpPr>
        <p:spPr>
          <a:xfrm rot="914483">
            <a:off x="5987370" y="5691811"/>
            <a:ext cx="1491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Onyx"/>
                <a:cs typeface="Onyx"/>
              </a:rPr>
              <a:t>pluggar</a:t>
            </a:r>
            <a:endParaRPr lang="en-US" dirty="0">
              <a:latin typeface="Onyx"/>
              <a:cs typeface="Onyx"/>
            </a:endParaRPr>
          </a:p>
        </p:txBody>
      </p:sp>
      <p:sp>
        <p:nvSpPr>
          <p:cNvPr id="68" name="TextBox 67"/>
          <p:cNvSpPr txBox="1"/>
          <p:nvPr/>
        </p:nvSpPr>
        <p:spPr>
          <a:xfrm rot="689968">
            <a:off x="4352163" y="6170064"/>
            <a:ext cx="186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Desdemona"/>
                <a:cs typeface="Desdemona"/>
              </a:rPr>
              <a:t>Leker</a:t>
            </a:r>
            <a:endParaRPr lang="en-US" sz="2800" dirty="0">
              <a:latin typeface="Desdemona"/>
              <a:cs typeface="Desdemon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82187" y="3082087"/>
            <a:ext cx="133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ernard MT Condensed"/>
                <a:cs typeface="Bernard MT Condensed"/>
              </a:rPr>
              <a:t>Går</a:t>
            </a:r>
            <a:endParaRPr lang="en-US" dirty="0">
              <a:latin typeface="Bernard MT Condensed"/>
              <a:cs typeface="Bernard MT Condensed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69337" y="1790748"/>
            <a:ext cx="88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 Black"/>
                <a:cs typeface="Arial Black"/>
              </a:rPr>
              <a:t>Rak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5446" y="4415812"/>
            <a:ext cx="110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Liten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359297" y="4261924"/>
            <a:ext cx="97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esdemona"/>
                <a:cs typeface="Desdemona"/>
              </a:rPr>
              <a:t>Den</a:t>
            </a:r>
            <a:endParaRPr lang="en-US" dirty="0">
              <a:latin typeface="Desdemona"/>
              <a:cs typeface="Desdemona"/>
            </a:endParaRPr>
          </a:p>
        </p:txBody>
      </p:sp>
    </p:spTree>
    <p:extLst>
      <p:ext uri="{BB962C8B-B14F-4D97-AF65-F5344CB8AC3E}">
        <p14:creationId xmlns:p14="http://schemas.microsoft.com/office/powerpoint/2010/main" val="336311649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352" y="535085"/>
            <a:ext cx="231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9691" y="159184"/>
            <a:ext cx="154532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Desdemona"/>
                <a:cs typeface="Desdemona"/>
              </a:rPr>
              <a:t>Boll</a:t>
            </a:r>
          </a:p>
          <a:p>
            <a:r>
              <a:rPr lang="en-US" sz="2000" dirty="0" err="1">
                <a:latin typeface="Desdemona"/>
                <a:cs typeface="Desdemona"/>
              </a:rPr>
              <a:t>Järn</a:t>
            </a:r>
            <a:endParaRPr lang="en-US" sz="2000" dirty="0">
              <a:latin typeface="Desdemona"/>
              <a:cs typeface="Desdemona"/>
            </a:endParaRPr>
          </a:p>
          <a:p>
            <a:r>
              <a:rPr lang="en-US" sz="2000" dirty="0" err="1">
                <a:latin typeface="Desdemona"/>
                <a:cs typeface="Desdemona"/>
              </a:rPr>
              <a:t>Bananer</a:t>
            </a:r>
            <a:endParaRPr lang="en-US" sz="2000" dirty="0">
              <a:latin typeface="Desdemona"/>
              <a:cs typeface="Desdemona"/>
            </a:endParaRPr>
          </a:p>
          <a:p>
            <a:r>
              <a:rPr lang="en-US" sz="2000" dirty="0" err="1">
                <a:latin typeface="Desdemona"/>
                <a:cs typeface="Desdemona"/>
              </a:rPr>
              <a:t>Bricka</a:t>
            </a:r>
            <a:endParaRPr lang="en-US" sz="2000" dirty="0">
              <a:latin typeface="Desdemona"/>
              <a:cs typeface="Desdemona"/>
            </a:endParaRPr>
          </a:p>
          <a:p>
            <a:r>
              <a:rPr lang="en-US" sz="2000" dirty="0" err="1">
                <a:latin typeface="Desdemona"/>
                <a:cs typeface="Desdemona"/>
              </a:rPr>
              <a:t>Skola</a:t>
            </a:r>
            <a:endParaRPr lang="en-US" sz="2000" dirty="0">
              <a:latin typeface="Desdemona"/>
              <a:cs typeface="Desdemona"/>
            </a:endParaRPr>
          </a:p>
          <a:p>
            <a:r>
              <a:rPr lang="en-US" sz="2000" dirty="0">
                <a:latin typeface="Desdemona"/>
                <a:cs typeface="Desdemona"/>
              </a:rPr>
              <a:t>Mamma</a:t>
            </a:r>
          </a:p>
          <a:p>
            <a:r>
              <a:rPr lang="en-US" sz="2000" dirty="0" err="1">
                <a:latin typeface="Desdemona"/>
                <a:cs typeface="Desdemona"/>
              </a:rPr>
              <a:t>Snö</a:t>
            </a:r>
            <a:endParaRPr lang="en-US" sz="2000" dirty="0">
              <a:latin typeface="Desdemona"/>
              <a:cs typeface="Desdemona"/>
            </a:endParaRPr>
          </a:p>
          <a:p>
            <a:r>
              <a:rPr lang="en-US" sz="2000" dirty="0" err="1">
                <a:latin typeface="Desdemona"/>
                <a:cs typeface="Desdemona"/>
              </a:rPr>
              <a:t>Kran</a:t>
            </a:r>
            <a:endParaRPr lang="en-US" sz="2000" dirty="0">
              <a:latin typeface="Desdemona"/>
              <a:cs typeface="Desdemona"/>
            </a:endParaRPr>
          </a:p>
          <a:p>
            <a:r>
              <a:rPr lang="en-US" sz="2000" dirty="0">
                <a:latin typeface="Desdemona"/>
                <a:cs typeface="Desdemona"/>
              </a:rPr>
              <a:t>Pistol</a:t>
            </a:r>
          </a:p>
          <a:p>
            <a:r>
              <a:rPr lang="en-US" sz="2000" dirty="0" err="1">
                <a:latin typeface="Desdemona"/>
                <a:cs typeface="Desdemona"/>
              </a:rPr>
              <a:t>Farfar</a:t>
            </a:r>
            <a:endParaRPr lang="en-US" sz="2000" dirty="0">
              <a:latin typeface="Desdemona"/>
              <a:cs typeface="Desdemona"/>
            </a:endParaRPr>
          </a:p>
          <a:p>
            <a:r>
              <a:rPr lang="en-US" sz="2000" dirty="0">
                <a:latin typeface="Desdemona"/>
                <a:cs typeface="Desdemona"/>
              </a:rPr>
              <a:t>Sol</a:t>
            </a:r>
          </a:p>
          <a:p>
            <a:r>
              <a:rPr lang="en-US" sz="2000" dirty="0" err="1">
                <a:latin typeface="Desdemona"/>
                <a:cs typeface="Desdemona"/>
              </a:rPr>
              <a:t>Bilen</a:t>
            </a:r>
            <a:endParaRPr lang="en-US" sz="2000" dirty="0">
              <a:latin typeface="Desdemona"/>
              <a:cs typeface="Desdemona"/>
            </a:endParaRPr>
          </a:p>
          <a:p>
            <a:r>
              <a:rPr lang="en-US" sz="2000" dirty="0" err="1">
                <a:latin typeface="Desdemona"/>
                <a:cs typeface="Desdemona"/>
              </a:rPr>
              <a:t>Daton</a:t>
            </a:r>
            <a:endParaRPr lang="en-US" sz="2000" dirty="0">
              <a:latin typeface="Desdemona"/>
              <a:cs typeface="Desdemona"/>
            </a:endParaRPr>
          </a:p>
          <a:p>
            <a:r>
              <a:rPr lang="en-US" sz="2000" dirty="0" err="1">
                <a:latin typeface="Desdemona"/>
                <a:cs typeface="Desdemona"/>
              </a:rPr>
              <a:t>Äpplet</a:t>
            </a:r>
            <a:endParaRPr lang="en-US" sz="2000" dirty="0">
              <a:latin typeface="Desdemona"/>
              <a:cs typeface="Desdemona"/>
            </a:endParaRPr>
          </a:p>
          <a:p>
            <a:r>
              <a:rPr lang="en-US" sz="2000" dirty="0" err="1">
                <a:latin typeface="Desdemona"/>
                <a:cs typeface="Desdemona"/>
              </a:rPr>
              <a:t>Sko</a:t>
            </a:r>
            <a:endParaRPr lang="en-US" sz="2000" dirty="0">
              <a:latin typeface="Desdemona"/>
              <a:cs typeface="Desdemona"/>
            </a:endParaRPr>
          </a:p>
          <a:p>
            <a:r>
              <a:rPr lang="en-US" sz="2000" dirty="0" err="1">
                <a:latin typeface="Desdemona"/>
                <a:cs typeface="Desdemona"/>
              </a:rPr>
              <a:t>Huset</a:t>
            </a:r>
            <a:endParaRPr lang="en-US" sz="2000" dirty="0">
              <a:latin typeface="Desdemona"/>
              <a:cs typeface="Desdemona"/>
            </a:endParaRPr>
          </a:p>
          <a:p>
            <a:r>
              <a:rPr lang="en-US" sz="2000" dirty="0" err="1">
                <a:latin typeface="Desdemona"/>
                <a:cs typeface="Desdemona"/>
              </a:rPr>
              <a:t>Kvinna</a:t>
            </a:r>
            <a:endParaRPr lang="en-US" sz="2000" dirty="0">
              <a:latin typeface="Desdemona"/>
              <a:cs typeface="Desdemona"/>
            </a:endParaRPr>
          </a:p>
          <a:p>
            <a:r>
              <a:rPr lang="en-US" sz="2000" dirty="0">
                <a:latin typeface="Desdemona"/>
                <a:cs typeface="Desdemona"/>
              </a:rPr>
              <a:t>Man</a:t>
            </a:r>
          </a:p>
          <a:p>
            <a:r>
              <a:rPr lang="en-US" sz="2000" dirty="0" err="1">
                <a:latin typeface="Desdemona"/>
                <a:cs typeface="Desdemona"/>
              </a:rPr>
              <a:t>Glas</a:t>
            </a:r>
            <a:endParaRPr lang="en-US" sz="2000" dirty="0">
              <a:latin typeface="Desdemona"/>
              <a:cs typeface="Desdemona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1324803">
            <a:off x="1583903" y="1554520"/>
            <a:ext cx="20547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Bernard MT Condensed"/>
                <a:cs typeface="Bernard MT Condensed"/>
              </a:rPr>
              <a:t>Cykla</a:t>
            </a:r>
            <a:endParaRPr lang="en-US" sz="2400" dirty="0">
              <a:latin typeface="Bernard MT Condensed"/>
              <a:cs typeface="Bernard MT Condensed"/>
            </a:endParaRPr>
          </a:p>
          <a:p>
            <a:r>
              <a:rPr lang="en-US" sz="2400" dirty="0" err="1">
                <a:latin typeface="Bernard MT Condensed"/>
                <a:cs typeface="Bernard MT Condensed"/>
              </a:rPr>
              <a:t>Spelar</a:t>
            </a:r>
            <a:endParaRPr lang="en-US" sz="2400" dirty="0">
              <a:latin typeface="Bernard MT Condensed"/>
              <a:cs typeface="Bernard MT Condensed"/>
            </a:endParaRPr>
          </a:p>
          <a:p>
            <a:r>
              <a:rPr lang="en-US" sz="2400" dirty="0" err="1">
                <a:latin typeface="Bernard MT Condensed"/>
                <a:cs typeface="Bernard MT Condensed"/>
              </a:rPr>
              <a:t>Luktar</a:t>
            </a:r>
            <a:endParaRPr lang="en-US" sz="2400" dirty="0">
              <a:latin typeface="Bernard MT Condensed"/>
              <a:cs typeface="Bernard MT Condensed"/>
            </a:endParaRPr>
          </a:p>
          <a:p>
            <a:r>
              <a:rPr lang="en-US" sz="2400" dirty="0" err="1">
                <a:latin typeface="Bernard MT Condensed"/>
                <a:cs typeface="Bernard MT Condensed"/>
              </a:rPr>
              <a:t>Läser</a:t>
            </a:r>
            <a:endParaRPr lang="en-US" sz="2400" dirty="0">
              <a:latin typeface="Bernard MT Condensed"/>
              <a:cs typeface="Bernard MT Condensed"/>
            </a:endParaRPr>
          </a:p>
          <a:p>
            <a:r>
              <a:rPr lang="en-US" sz="2400" dirty="0" err="1">
                <a:latin typeface="Bernard MT Condensed"/>
                <a:cs typeface="Bernard MT Condensed"/>
              </a:rPr>
              <a:t>Går</a:t>
            </a:r>
            <a:endParaRPr lang="en-US" sz="2400" dirty="0">
              <a:latin typeface="Bernard MT Condensed"/>
              <a:cs typeface="Bernard MT Condensed"/>
            </a:endParaRPr>
          </a:p>
          <a:p>
            <a:r>
              <a:rPr lang="en-US" sz="2400" dirty="0" err="1">
                <a:latin typeface="Bernard MT Condensed"/>
                <a:cs typeface="Bernard MT Condensed"/>
              </a:rPr>
              <a:t>Pratar</a:t>
            </a:r>
            <a:endParaRPr lang="en-US" sz="2400" dirty="0">
              <a:latin typeface="Bernard MT Condensed"/>
              <a:cs typeface="Bernard MT Condensed"/>
            </a:endParaRPr>
          </a:p>
          <a:p>
            <a:r>
              <a:rPr lang="en-US" sz="2400" dirty="0" err="1">
                <a:latin typeface="Bernard MT Condensed"/>
                <a:cs typeface="Bernard MT Condensed"/>
              </a:rPr>
              <a:t>Skjuter</a:t>
            </a:r>
            <a:endParaRPr lang="en-US" sz="2400" dirty="0">
              <a:latin typeface="Bernard MT Condensed"/>
              <a:cs typeface="Bernard MT Condensed"/>
            </a:endParaRPr>
          </a:p>
          <a:p>
            <a:r>
              <a:rPr lang="en-US" sz="2400" dirty="0" err="1">
                <a:latin typeface="Bernard MT Condensed"/>
                <a:cs typeface="Bernard MT Condensed"/>
              </a:rPr>
              <a:t>Pluggar</a:t>
            </a:r>
            <a:endParaRPr lang="en-US" sz="2400" dirty="0">
              <a:latin typeface="Bernard MT Condensed"/>
              <a:cs typeface="Bernard MT Condensed"/>
            </a:endParaRPr>
          </a:p>
          <a:p>
            <a:r>
              <a:rPr lang="en-US" sz="2400" dirty="0" err="1">
                <a:latin typeface="Bernard MT Condensed"/>
                <a:cs typeface="Bernard MT Condensed"/>
              </a:rPr>
              <a:t>Leker</a:t>
            </a:r>
            <a:endParaRPr lang="en-US" sz="2400" dirty="0">
              <a:latin typeface="Bernard MT Condensed"/>
              <a:cs typeface="Bernard MT Condensed"/>
            </a:endParaRPr>
          </a:p>
          <a:p>
            <a:r>
              <a:rPr lang="en-US" sz="2400" dirty="0">
                <a:latin typeface="Bernard MT Condensed"/>
                <a:cs typeface="Bernard MT Condensed"/>
              </a:rPr>
              <a:t>Springer</a:t>
            </a:r>
          </a:p>
          <a:p>
            <a:r>
              <a:rPr lang="en-US" sz="2400" dirty="0" err="1">
                <a:latin typeface="Bernard MT Condensed"/>
                <a:cs typeface="Bernard MT Condensed"/>
              </a:rPr>
              <a:t>Äter</a:t>
            </a:r>
            <a:endParaRPr lang="en-US" sz="2400" dirty="0">
              <a:latin typeface="Bernard MT Condensed"/>
              <a:cs typeface="Bernard MT Condensed"/>
            </a:endParaRPr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 rot="316404">
            <a:off x="2812405" y="559623"/>
            <a:ext cx="16253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Baskerville"/>
                <a:cs typeface="Baskerville"/>
              </a:rPr>
              <a:t>Ful</a:t>
            </a:r>
            <a:endParaRPr lang="en-US" sz="2400" dirty="0">
              <a:latin typeface="Baskerville"/>
              <a:cs typeface="Baskerville"/>
            </a:endParaRPr>
          </a:p>
          <a:p>
            <a:r>
              <a:rPr lang="en-US" sz="2400" dirty="0" err="1">
                <a:latin typeface="Baskerville"/>
                <a:cs typeface="Baskerville"/>
              </a:rPr>
              <a:t>Gul</a:t>
            </a:r>
            <a:endParaRPr lang="en-US" sz="2400" dirty="0">
              <a:latin typeface="Baskerville"/>
              <a:cs typeface="Baskerville"/>
            </a:endParaRPr>
          </a:p>
          <a:p>
            <a:r>
              <a:rPr lang="en-US" sz="2400" dirty="0" err="1">
                <a:latin typeface="Baskerville"/>
                <a:cs typeface="Baskerville"/>
              </a:rPr>
              <a:t>Grön</a:t>
            </a:r>
            <a:endParaRPr lang="en-US" sz="2400" dirty="0">
              <a:latin typeface="Baskerville"/>
              <a:cs typeface="Baskerville"/>
            </a:endParaRPr>
          </a:p>
          <a:p>
            <a:r>
              <a:rPr lang="en-US" sz="2400" dirty="0" err="1">
                <a:latin typeface="Baskerville"/>
                <a:cs typeface="Baskerville"/>
              </a:rPr>
              <a:t>Stor</a:t>
            </a:r>
            <a:endParaRPr lang="en-US" sz="2400" dirty="0">
              <a:latin typeface="Baskerville"/>
              <a:cs typeface="Baskerville"/>
            </a:endParaRPr>
          </a:p>
          <a:p>
            <a:r>
              <a:rPr lang="en-US" sz="2400" dirty="0" err="1">
                <a:latin typeface="Baskerville"/>
                <a:cs typeface="Baskerville"/>
              </a:rPr>
              <a:t>Snygg</a:t>
            </a:r>
            <a:endParaRPr lang="en-US" sz="2400" dirty="0">
              <a:latin typeface="Baskerville"/>
              <a:cs typeface="Baskerville"/>
            </a:endParaRPr>
          </a:p>
          <a:p>
            <a:r>
              <a:rPr lang="en-US" sz="2400" dirty="0" err="1">
                <a:latin typeface="Baskerville"/>
                <a:cs typeface="Baskerville"/>
              </a:rPr>
              <a:t>Rund</a:t>
            </a:r>
            <a:endParaRPr lang="en-US" sz="2400" dirty="0">
              <a:latin typeface="Baskerville"/>
              <a:cs typeface="Baskerville"/>
            </a:endParaRPr>
          </a:p>
          <a:p>
            <a:r>
              <a:rPr lang="en-US" sz="2400" dirty="0" err="1">
                <a:latin typeface="Baskerville"/>
                <a:cs typeface="Baskerville"/>
              </a:rPr>
              <a:t>Rak</a:t>
            </a:r>
            <a:endParaRPr lang="en-US" sz="2400" dirty="0">
              <a:latin typeface="Baskerville"/>
              <a:cs typeface="Baskerville"/>
            </a:endParaRPr>
          </a:p>
          <a:p>
            <a:r>
              <a:rPr lang="en-US" sz="2400" dirty="0" err="1">
                <a:latin typeface="Baskerville"/>
                <a:cs typeface="Baskerville"/>
              </a:rPr>
              <a:t>Liten</a:t>
            </a:r>
            <a:endParaRPr lang="en-US" sz="2400" dirty="0">
              <a:latin typeface="Baskerville"/>
              <a:cs typeface="Baskerville"/>
            </a:endParaRPr>
          </a:p>
          <a:p>
            <a:r>
              <a:rPr lang="en-US" sz="2400" dirty="0" err="1">
                <a:latin typeface="Baskerville"/>
                <a:cs typeface="Baskerville"/>
              </a:rPr>
              <a:t>Långsam</a:t>
            </a:r>
            <a:endParaRPr lang="en-US" sz="2400" dirty="0">
              <a:latin typeface="Baskerville"/>
              <a:cs typeface="Baskervil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5256" y="1083759"/>
            <a:ext cx="2011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odern No. 20"/>
                <a:cs typeface="Modern No. 20"/>
              </a:rPr>
              <a:t>Det</a:t>
            </a:r>
            <a:endParaRPr lang="en-US" dirty="0">
              <a:latin typeface="Modern No. 20"/>
              <a:cs typeface="Modern No. 20"/>
            </a:endParaRPr>
          </a:p>
          <a:p>
            <a:r>
              <a:rPr lang="en-US" dirty="0">
                <a:latin typeface="Modern No. 20"/>
                <a:cs typeface="Modern No. 20"/>
              </a:rPr>
              <a:t>Hon</a:t>
            </a:r>
          </a:p>
          <a:p>
            <a:r>
              <a:rPr lang="en-US" dirty="0">
                <a:latin typeface="Modern No. 20"/>
                <a:cs typeface="Modern No. 20"/>
              </a:rPr>
              <a:t>Man</a:t>
            </a:r>
          </a:p>
          <a:p>
            <a:r>
              <a:rPr lang="en-US" dirty="0">
                <a:latin typeface="Modern No. 20"/>
                <a:cs typeface="Modern No. 20"/>
              </a:rPr>
              <a:t>Jag</a:t>
            </a:r>
          </a:p>
          <a:p>
            <a:r>
              <a:rPr lang="en-US" dirty="0">
                <a:latin typeface="Modern No. 20"/>
                <a:cs typeface="Modern No. 20"/>
              </a:rPr>
              <a:t>Han</a:t>
            </a:r>
          </a:p>
          <a:p>
            <a:r>
              <a:rPr lang="en-US" dirty="0" err="1">
                <a:latin typeface="Modern No. 20"/>
                <a:cs typeface="Modern No. 20"/>
              </a:rPr>
              <a:t>Vem</a:t>
            </a:r>
            <a:endParaRPr lang="en-US" dirty="0">
              <a:latin typeface="Modern No. 20"/>
              <a:cs typeface="Modern No. 20"/>
            </a:endParaRPr>
          </a:p>
          <a:p>
            <a:r>
              <a:rPr lang="en-US" dirty="0">
                <a:latin typeface="Modern No. 20"/>
                <a:cs typeface="Modern No. 20"/>
              </a:rPr>
              <a:t>Den</a:t>
            </a:r>
          </a:p>
          <a:p>
            <a:r>
              <a:rPr lang="en-US" dirty="0">
                <a:latin typeface="Modern No. 20"/>
                <a:cs typeface="Modern No. 20"/>
              </a:rPr>
              <a:t>Oss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589294">
            <a:off x="6926056" y="2150158"/>
            <a:ext cx="2832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loucester MT Extra Condensed"/>
                <a:cs typeface="Gloucester MT Extra Condensed"/>
              </a:rPr>
              <a:t>Elegant</a:t>
            </a:r>
          </a:p>
          <a:p>
            <a:r>
              <a:rPr lang="en-US" sz="3200" dirty="0" err="1">
                <a:latin typeface="Gloucester MT Extra Condensed"/>
                <a:cs typeface="Gloucester MT Extra Condensed"/>
              </a:rPr>
              <a:t>Argt</a:t>
            </a:r>
            <a:endParaRPr lang="en-US" sz="3200" dirty="0">
              <a:latin typeface="Gloucester MT Extra Condensed"/>
              <a:cs typeface="Gloucester MT Extra Condensed"/>
            </a:endParaRPr>
          </a:p>
          <a:p>
            <a:r>
              <a:rPr lang="en-US" sz="3200" dirty="0" err="1">
                <a:latin typeface="Gloucester MT Extra Condensed"/>
                <a:cs typeface="Gloucester MT Extra Condensed"/>
              </a:rPr>
              <a:t>Irriterat</a:t>
            </a:r>
            <a:endParaRPr lang="en-US" sz="3200" dirty="0">
              <a:latin typeface="Gloucester MT Extra Condensed"/>
              <a:cs typeface="Gloucester MT Extra Condensed"/>
            </a:endParaRPr>
          </a:p>
          <a:p>
            <a:r>
              <a:rPr lang="en-US" sz="3200" dirty="0" err="1">
                <a:latin typeface="Gloucester MT Extra Condensed"/>
                <a:cs typeface="Gloucester MT Extra Condensed"/>
              </a:rPr>
              <a:t>Vänligt</a:t>
            </a:r>
            <a:endParaRPr lang="en-US" sz="3200" dirty="0">
              <a:latin typeface="Gloucester MT Extra Condensed"/>
              <a:cs typeface="Gloucester MT Extra Condensed"/>
            </a:endParaRPr>
          </a:p>
          <a:p>
            <a:r>
              <a:rPr lang="en-US" sz="3200" dirty="0" err="1" smtClean="0">
                <a:latin typeface="Gloucester MT Extra Condensed"/>
                <a:cs typeface="Gloucester MT Extra Condensed"/>
              </a:rPr>
              <a:t>Hårt</a:t>
            </a:r>
            <a:endParaRPr lang="en-US" sz="3200" dirty="0">
              <a:latin typeface="Gloucester MT Extra Condensed"/>
              <a:cs typeface="Gloucester MT Extra Condensed"/>
            </a:endParaRPr>
          </a:p>
        </p:txBody>
      </p:sp>
      <p:sp>
        <p:nvSpPr>
          <p:cNvPr id="11" name="TextBox 10"/>
          <p:cNvSpPr txBox="1"/>
          <p:nvPr/>
        </p:nvSpPr>
        <p:spPr>
          <a:xfrm rot="430340">
            <a:off x="6955790" y="339738"/>
            <a:ext cx="16837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</a:t>
            </a:r>
          </a:p>
          <a:p>
            <a:r>
              <a:rPr lang="en-US" dirty="0" err="1">
                <a:latin typeface="Times"/>
                <a:cs typeface="Times"/>
              </a:rPr>
              <a:t>På</a:t>
            </a:r>
            <a:endParaRPr lang="en-US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Under</a:t>
            </a:r>
          </a:p>
          <a:p>
            <a:r>
              <a:rPr lang="en-US" dirty="0" err="1">
                <a:latin typeface="Times"/>
                <a:cs typeface="Times"/>
              </a:rPr>
              <a:t>Över</a:t>
            </a:r>
            <a:endParaRPr lang="en-US" dirty="0">
              <a:latin typeface="Times"/>
              <a:cs typeface="Times"/>
            </a:endParaRPr>
          </a:p>
          <a:p>
            <a:r>
              <a:rPr lang="en-US" dirty="0" err="1">
                <a:latin typeface="Times"/>
                <a:cs typeface="Times"/>
              </a:rPr>
              <a:t>Efter</a:t>
            </a:r>
            <a:endParaRPr lang="en-US" dirty="0">
              <a:latin typeface="Times"/>
              <a:cs typeface="Times"/>
            </a:endParaRPr>
          </a:p>
          <a:p>
            <a:r>
              <a:rPr lang="en-US" dirty="0" err="1">
                <a:latin typeface="Times"/>
                <a:cs typeface="Times"/>
              </a:rPr>
              <a:t>Bakom</a:t>
            </a:r>
            <a:endParaRPr lang="en-US" dirty="0">
              <a:latin typeface="Times"/>
              <a:cs typeface="Times"/>
            </a:endParaRPr>
          </a:p>
          <a:p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4540">
            <a:off x="2535219" y="2104690"/>
            <a:ext cx="5822315" cy="29108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374331425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1" y="1042502"/>
            <a:ext cx="2810911" cy="38682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7522" y="957206"/>
            <a:ext cx="6347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Modern No. 20"/>
                <a:cs typeface="Modern No. 20"/>
              </a:rPr>
              <a:t>Uppgift</a:t>
            </a:r>
            <a:r>
              <a:rPr lang="en-US" sz="3600" dirty="0">
                <a:latin typeface="Modern No. 20"/>
                <a:cs typeface="Modern No. 20"/>
              </a:rPr>
              <a:t> </a:t>
            </a:r>
            <a:r>
              <a:rPr lang="en-US" sz="3600" dirty="0" smtClean="0">
                <a:latin typeface="Modern No. 20"/>
                <a:cs typeface="Modern No. 20"/>
              </a:rPr>
              <a:t>1 </a:t>
            </a:r>
            <a:r>
              <a:rPr lang="en-US" sz="3600" dirty="0" err="1" smtClean="0">
                <a:latin typeface="Modern No. 20"/>
                <a:cs typeface="Modern No. 20"/>
              </a:rPr>
              <a:t>Grupparbete</a:t>
            </a:r>
            <a:endParaRPr lang="en-US" sz="3600" dirty="0" smtClean="0">
              <a:latin typeface="Modern No. 20"/>
              <a:cs typeface="Modern No. 20"/>
            </a:endParaRPr>
          </a:p>
          <a:p>
            <a:r>
              <a:rPr lang="en-US" sz="1600" dirty="0" smtClean="0">
                <a:latin typeface="Times"/>
                <a:cs typeface="Times"/>
              </a:rPr>
              <a:t>Ni </a:t>
            </a:r>
            <a:r>
              <a:rPr lang="en-US" sz="1600" dirty="0" err="1">
                <a:latin typeface="Times"/>
                <a:cs typeface="Times"/>
              </a:rPr>
              <a:t>kommer</a:t>
            </a:r>
            <a:r>
              <a:rPr lang="en-US" sz="1600" dirty="0">
                <a:latin typeface="Times"/>
                <a:cs typeface="Times"/>
              </a:rPr>
              <a:t> nu </a:t>
            </a:r>
            <a:r>
              <a:rPr lang="en-US" sz="1600" dirty="0" err="1">
                <a:latin typeface="Times"/>
                <a:cs typeface="Times"/>
              </a:rPr>
              <a:t>delas</a:t>
            </a:r>
            <a:r>
              <a:rPr lang="en-US" sz="1600" dirty="0">
                <a:latin typeface="Times"/>
                <a:cs typeface="Times"/>
              </a:rPr>
              <a:t> in </a:t>
            </a:r>
            <a:r>
              <a:rPr lang="en-US" sz="1600" dirty="0" err="1">
                <a:latin typeface="Times"/>
                <a:cs typeface="Times"/>
              </a:rPr>
              <a:t>i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grupper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där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ni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ska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sammanfatta</a:t>
            </a:r>
            <a:r>
              <a:rPr lang="en-US" sz="1600" dirty="0">
                <a:latin typeface="Times"/>
                <a:cs typeface="Times"/>
              </a:rPr>
              <a:t> den </a:t>
            </a:r>
            <a:r>
              <a:rPr lang="en-US" sz="1600" dirty="0" err="1">
                <a:latin typeface="Times"/>
                <a:cs typeface="Times"/>
              </a:rPr>
              <a:t>ordklass</a:t>
            </a:r>
            <a:r>
              <a:rPr lang="en-US" sz="1600" dirty="0">
                <a:latin typeface="Times"/>
                <a:cs typeface="Times"/>
              </a:rPr>
              <a:t>/</a:t>
            </a:r>
            <a:r>
              <a:rPr lang="en-US" sz="1600" dirty="0" err="1">
                <a:latin typeface="Times"/>
                <a:cs typeface="Times"/>
              </a:rPr>
              <a:t>satsdel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som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ni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får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tilldelad</a:t>
            </a:r>
            <a:r>
              <a:rPr lang="en-US" sz="1600" dirty="0">
                <a:latin typeface="Times"/>
                <a:cs typeface="Times"/>
              </a:rPr>
              <a:t>. Ni </a:t>
            </a:r>
            <a:r>
              <a:rPr lang="en-US" sz="1600" dirty="0" err="1">
                <a:latin typeface="Times"/>
                <a:cs typeface="Times"/>
              </a:rPr>
              <a:t>ska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vara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beredda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att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redovisa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vad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ni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kommit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fram</a:t>
            </a:r>
            <a:r>
              <a:rPr lang="en-US" sz="1600" dirty="0">
                <a:latin typeface="Times"/>
                <a:cs typeface="Times"/>
              </a:rPr>
              <a:t> till </a:t>
            </a:r>
            <a:r>
              <a:rPr lang="en-US" sz="1600" dirty="0" err="1">
                <a:latin typeface="Times"/>
                <a:cs typeface="Times"/>
              </a:rPr>
              <a:t>för</a:t>
            </a:r>
            <a:r>
              <a:rPr lang="en-US" sz="1600" dirty="0">
                <a:latin typeface="Times"/>
                <a:cs typeface="Times"/>
              </a:rPr>
              <a:t> era </a:t>
            </a:r>
            <a:r>
              <a:rPr lang="en-US" sz="1600" dirty="0" err="1">
                <a:latin typeface="Times"/>
                <a:cs typeface="Times"/>
              </a:rPr>
              <a:t>kamrater</a:t>
            </a:r>
            <a:r>
              <a:rPr lang="en-US" sz="1600" dirty="0">
                <a:latin typeface="Times"/>
                <a:cs typeface="Times"/>
              </a:rPr>
              <a:t>:</a:t>
            </a:r>
          </a:p>
          <a:p>
            <a:pPr lvl="0"/>
            <a:r>
              <a:rPr lang="en-US" sz="1600" dirty="0" err="1">
                <a:latin typeface="Times"/>
                <a:cs typeface="Times"/>
              </a:rPr>
              <a:t>Redogör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för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kamraterna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vad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er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ordklass</a:t>
            </a:r>
            <a:r>
              <a:rPr lang="en-US" sz="1600" dirty="0">
                <a:latin typeface="Times"/>
                <a:cs typeface="Times"/>
              </a:rPr>
              <a:t>/</a:t>
            </a:r>
            <a:r>
              <a:rPr lang="en-US" sz="1600" dirty="0" err="1">
                <a:latin typeface="Times"/>
                <a:cs typeface="Times"/>
              </a:rPr>
              <a:t>satsdel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står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för</a:t>
            </a:r>
            <a:r>
              <a:rPr lang="en-US" sz="1600" dirty="0">
                <a:latin typeface="Times"/>
                <a:cs typeface="Times"/>
              </a:rPr>
              <a:t>.</a:t>
            </a:r>
          </a:p>
          <a:p>
            <a:pPr lvl="0"/>
            <a:r>
              <a:rPr lang="en-US" sz="1600" dirty="0" err="1">
                <a:latin typeface="Times"/>
                <a:cs typeface="Times"/>
              </a:rPr>
              <a:t>Sätt</a:t>
            </a:r>
            <a:r>
              <a:rPr lang="en-US" sz="1600" dirty="0">
                <a:latin typeface="Times"/>
                <a:cs typeface="Times"/>
              </a:rPr>
              <a:t> in </a:t>
            </a:r>
            <a:r>
              <a:rPr lang="en-US" sz="1600" dirty="0" err="1">
                <a:latin typeface="Times"/>
                <a:cs typeface="Times"/>
              </a:rPr>
              <a:t>ordklassen</a:t>
            </a:r>
            <a:r>
              <a:rPr lang="en-US" sz="1600" dirty="0">
                <a:latin typeface="Times"/>
                <a:cs typeface="Times"/>
              </a:rPr>
              <a:t>/</a:t>
            </a:r>
            <a:r>
              <a:rPr lang="en-US" sz="1600" dirty="0" err="1">
                <a:latin typeface="Times"/>
                <a:cs typeface="Times"/>
              </a:rPr>
              <a:t>satsdelen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i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ett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språkexempel</a:t>
            </a:r>
            <a:r>
              <a:rPr lang="en-US" sz="1600" dirty="0">
                <a:latin typeface="Times"/>
                <a:cs typeface="Times"/>
              </a:rPr>
              <a:t>.</a:t>
            </a:r>
          </a:p>
          <a:p>
            <a:r>
              <a:rPr lang="en-US" sz="1600" dirty="0">
                <a:latin typeface="Times"/>
                <a:cs typeface="Times"/>
              </a:rPr>
              <a:t> </a:t>
            </a:r>
          </a:p>
          <a:p>
            <a:r>
              <a:rPr lang="en-US" sz="2400" dirty="0">
                <a:latin typeface="Modern No. 20"/>
                <a:cs typeface="Modern No. 20"/>
              </a:rPr>
              <a:t/>
            </a:r>
            <a:br>
              <a:rPr lang="en-US" sz="2400" dirty="0">
                <a:latin typeface="Modern No. 20"/>
                <a:cs typeface="Modern No. 20"/>
              </a:rPr>
            </a:br>
            <a:r>
              <a:rPr lang="en-US" sz="3200" dirty="0" err="1">
                <a:latin typeface="Modern No. 20"/>
                <a:cs typeface="Modern No. 20"/>
              </a:rPr>
              <a:t>Uppgift</a:t>
            </a:r>
            <a:r>
              <a:rPr lang="en-US" sz="3200" dirty="0">
                <a:latin typeface="Modern No. 20"/>
                <a:cs typeface="Modern No. 20"/>
              </a:rPr>
              <a:t> 1.2 </a:t>
            </a:r>
            <a:r>
              <a:rPr lang="en-US" sz="3200" dirty="0" err="1">
                <a:latin typeface="Modern No. 20"/>
                <a:cs typeface="Modern No. 20"/>
              </a:rPr>
              <a:t>Konstruera</a:t>
            </a:r>
            <a:r>
              <a:rPr lang="en-US" sz="3200" dirty="0">
                <a:latin typeface="Modern No. 20"/>
                <a:cs typeface="Modern No. 20"/>
              </a:rPr>
              <a:t> </a:t>
            </a:r>
            <a:r>
              <a:rPr lang="en-US" sz="3200" dirty="0" err="1">
                <a:latin typeface="Modern No. 20"/>
                <a:cs typeface="Modern No. 20"/>
              </a:rPr>
              <a:t>ditt</a:t>
            </a:r>
            <a:r>
              <a:rPr lang="en-US" sz="3200" dirty="0">
                <a:latin typeface="Modern No. 20"/>
                <a:cs typeface="Modern No. 20"/>
              </a:rPr>
              <a:t> </a:t>
            </a:r>
            <a:r>
              <a:rPr lang="en-US" sz="3200" dirty="0" err="1">
                <a:latin typeface="Modern No. 20"/>
                <a:cs typeface="Modern No. 20"/>
              </a:rPr>
              <a:t>eget</a:t>
            </a:r>
            <a:r>
              <a:rPr lang="en-US" sz="3200" dirty="0">
                <a:latin typeface="Modern No. 20"/>
                <a:cs typeface="Modern No. 20"/>
              </a:rPr>
              <a:t> </a:t>
            </a:r>
            <a:r>
              <a:rPr lang="en-US" sz="3200" dirty="0" err="1">
                <a:latin typeface="Modern No. 20"/>
                <a:cs typeface="Modern No. 20"/>
              </a:rPr>
              <a:t>prov</a:t>
            </a:r>
            <a:r>
              <a:rPr lang="en-US" sz="3200" dirty="0">
                <a:latin typeface="Modern No. 20"/>
                <a:cs typeface="Modern No. 20"/>
              </a:rPr>
              <a:t>!</a:t>
            </a:r>
          </a:p>
          <a:p>
            <a:r>
              <a:rPr lang="en-US" sz="1600" dirty="0" err="1">
                <a:latin typeface="Times"/>
                <a:cs typeface="Times"/>
              </a:rPr>
              <a:t>Sitt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i</a:t>
            </a:r>
            <a:r>
              <a:rPr lang="en-US" sz="1600" dirty="0">
                <a:latin typeface="Times"/>
                <a:cs typeface="Times"/>
              </a:rPr>
              <a:t> era </a:t>
            </a:r>
            <a:r>
              <a:rPr lang="en-US" sz="1600" dirty="0" err="1">
                <a:latin typeface="Times"/>
                <a:cs typeface="Times"/>
              </a:rPr>
              <a:t>grupper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och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konstruera</a:t>
            </a:r>
            <a:r>
              <a:rPr lang="en-US" sz="1600" dirty="0">
                <a:latin typeface="Times"/>
                <a:cs typeface="Times"/>
              </a:rPr>
              <a:t> nu en </a:t>
            </a:r>
            <a:r>
              <a:rPr lang="en-US" sz="1600" dirty="0" err="1">
                <a:latin typeface="Times"/>
                <a:cs typeface="Times"/>
              </a:rPr>
              <a:t>uppgift</a:t>
            </a:r>
            <a:r>
              <a:rPr lang="en-US" sz="1600" dirty="0">
                <a:latin typeface="Times"/>
                <a:cs typeface="Times"/>
              </a:rPr>
              <a:t>/</a:t>
            </a:r>
            <a:r>
              <a:rPr lang="en-US" sz="1600" dirty="0" err="1">
                <a:latin typeface="Times"/>
                <a:cs typeface="Times"/>
              </a:rPr>
              <a:t>fråga</a:t>
            </a:r>
            <a:r>
              <a:rPr lang="en-US" sz="1600" dirty="0">
                <a:latin typeface="Times"/>
                <a:cs typeface="Times"/>
              </a:rPr>
              <a:t> till den </a:t>
            </a:r>
            <a:r>
              <a:rPr lang="en-US" sz="1600" dirty="0" err="1">
                <a:latin typeface="Times"/>
                <a:cs typeface="Times"/>
              </a:rPr>
              <a:t>ordklass</a:t>
            </a:r>
            <a:r>
              <a:rPr lang="en-US" sz="1600" dirty="0">
                <a:latin typeface="Times"/>
                <a:cs typeface="Times"/>
              </a:rPr>
              <a:t>/</a:t>
            </a:r>
            <a:r>
              <a:rPr lang="en-US" sz="1600" dirty="0" err="1">
                <a:latin typeface="Times"/>
                <a:cs typeface="Times"/>
              </a:rPr>
              <a:t>satsdel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ni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redovisade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om.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Tänk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igenom</a:t>
            </a:r>
            <a:r>
              <a:rPr lang="en-US" sz="1600" dirty="0">
                <a:latin typeface="Times"/>
                <a:cs typeface="Times"/>
              </a:rPr>
              <a:t>:</a:t>
            </a:r>
          </a:p>
          <a:p>
            <a:r>
              <a:rPr lang="en-US" sz="1600" dirty="0">
                <a:latin typeface="Times"/>
                <a:cs typeface="Times"/>
              </a:rPr>
              <a:t>1. </a:t>
            </a:r>
            <a:r>
              <a:rPr lang="en-US" sz="1600" dirty="0" err="1">
                <a:latin typeface="Times"/>
                <a:cs typeface="Times"/>
              </a:rPr>
              <a:t>Hur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går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det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att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få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reda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om</a:t>
            </a:r>
            <a:r>
              <a:rPr lang="en-US" sz="1600" dirty="0">
                <a:latin typeface="Times"/>
                <a:cs typeface="Times"/>
              </a:rPr>
              <a:t> era </a:t>
            </a:r>
            <a:r>
              <a:rPr lang="en-US" sz="1600" dirty="0" err="1">
                <a:latin typeface="Times"/>
                <a:cs typeface="Times"/>
              </a:rPr>
              <a:t>kamrater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förstått</a:t>
            </a:r>
            <a:r>
              <a:rPr lang="en-US" sz="1600" dirty="0">
                <a:latin typeface="Times"/>
                <a:cs typeface="Times"/>
              </a:rPr>
              <a:t>?</a:t>
            </a:r>
          </a:p>
          <a:p>
            <a:r>
              <a:rPr lang="en-US" sz="1600" dirty="0">
                <a:latin typeface="Times"/>
                <a:cs typeface="Times"/>
              </a:rPr>
              <a:t>2. </a:t>
            </a:r>
            <a:r>
              <a:rPr lang="en-US" sz="1600" dirty="0" err="1">
                <a:latin typeface="Times"/>
                <a:cs typeface="Times"/>
              </a:rPr>
              <a:t>Utgå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från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kunskapskraven</a:t>
            </a:r>
            <a:r>
              <a:rPr lang="en-US" sz="1600" dirty="0">
                <a:latin typeface="Times"/>
                <a:cs typeface="Times"/>
              </a:rPr>
              <a:t>, </a:t>
            </a:r>
            <a:r>
              <a:rPr lang="en-US" sz="1600" dirty="0" err="1">
                <a:latin typeface="Times"/>
                <a:cs typeface="Times"/>
              </a:rPr>
              <a:t>hur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går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uppgiften</a:t>
            </a:r>
            <a:r>
              <a:rPr lang="en-US" sz="1600" dirty="0">
                <a:latin typeface="Times"/>
                <a:cs typeface="Times"/>
              </a:rPr>
              <a:t>/</a:t>
            </a:r>
            <a:r>
              <a:rPr lang="en-US" sz="1600" dirty="0" err="1">
                <a:latin typeface="Times"/>
                <a:cs typeface="Times"/>
              </a:rPr>
              <a:t>frågan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att</a:t>
            </a:r>
            <a:r>
              <a:rPr lang="en-US" sz="1600" dirty="0">
                <a:latin typeface="Times"/>
                <a:cs typeface="Times"/>
              </a:rPr>
              <a:t> </a:t>
            </a:r>
            <a:r>
              <a:rPr lang="en-US" sz="1600" dirty="0" err="1">
                <a:latin typeface="Times"/>
                <a:cs typeface="Times"/>
              </a:rPr>
              <a:t>bedöma</a:t>
            </a:r>
            <a:r>
              <a:rPr lang="en-US" sz="1600" dirty="0">
                <a:latin typeface="Times"/>
                <a:cs typeface="Times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4717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3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0" accel="100000" fill="hold">
                                          <p:stCondLst>
                                            <p:cond delay="24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Modern No. 20"/>
                <a:cs typeface="Modern No. 20"/>
              </a:rPr>
              <a:t>Uppgift</a:t>
            </a:r>
            <a:r>
              <a:rPr lang="en-US" dirty="0" smtClean="0">
                <a:latin typeface="Modern No. 20"/>
                <a:cs typeface="Modern No. 20"/>
              </a:rPr>
              <a:t> 2. Grammatik </a:t>
            </a:r>
            <a:r>
              <a:rPr lang="en-US" dirty="0" err="1" smtClean="0">
                <a:latin typeface="Modern No. 20"/>
                <a:cs typeface="Modern No. 20"/>
              </a:rPr>
              <a:t>i</a:t>
            </a:r>
            <a:r>
              <a:rPr lang="en-US" dirty="0" smtClean="0">
                <a:latin typeface="Modern No. 20"/>
                <a:cs typeface="Modern No. 20"/>
              </a:rPr>
              <a:t> text.</a:t>
            </a:r>
            <a:endParaRPr lang="en-US" dirty="0">
              <a:latin typeface="Modern No. 20"/>
              <a:cs typeface="Modern No. 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5535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err="1">
                <a:latin typeface="Times"/>
                <a:cs typeface="Times"/>
              </a:rPr>
              <a:t>Läs</a:t>
            </a:r>
            <a:r>
              <a:rPr lang="en-US" sz="2800" dirty="0">
                <a:latin typeface="Times"/>
                <a:cs typeface="Times"/>
              </a:rPr>
              <a:t> de </a:t>
            </a:r>
            <a:r>
              <a:rPr lang="en-US" sz="2800" dirty="0" err="1">
                <a:latin typeface="Times"/>
                <a:cs typeface="Times"/>
              </a:rPr>
              <a:t>tilldelade</a:t>
            </a:r>
            <a:r>
              <a:rPr lang="en-US" sz="2800" dirty="0">
                <a:latin typeface="Times"/>
                <a:cs typeface="Times"/>
              </a:rPr>
              <a:t> </a:t>
            </a:r>
            <a:r>
              <a:rPr lang="en-US" sz="2800" dirty="0" err="1">
                <a:latin typeface="Times"/>
                <a:cs typeface="Times"/>
              </a:rPr>
              <a:t>texterna</a:t>
            </a:r>
            <a:r>
              <a:rPr lang="en-US" sz="2800" dirty="0">
                <a:latin typeface="Times"/>
                <a:cs typeface="Times"/>
              </a:rPr>
              <a:t> en </a:t>
            </a:r>
            <a:r>
              <a:rPr lang="en-US" sz="2800" dirty="0" err="1">
                <a:latin typeface="Times"/>
                <a:cs typeface="Times"/>
              </a:rPr>
              <a:t>gång</a:t>
            </a:r>
            <a:r>
              <a:rPr lang="en-US" sz="2800" dirty="0">
                <a:latin typeface="Times"/>
                <a:cs typeface="Times"/>
              </a:rPr>
              <a:t>. </a:t>
            </a:r>
            <a:r>
              <a:rPr lang="en-US" sz="2800" dirty="0" err="1">
                <a:latin typeface="Times"/>
                <a:cs typeface="Times"/>
              </a:rPr>
              <a:t>Svara</a:t>
            </a:r>
            <a:r>
              <a:rPr lang="en-US" sz="2800" dirty="0">
                <a:latin typeface="Times"/>
                <a:cs typeface="Times"/>
              </a:rPr>
              <a:t> </a:t>
            </a:r>
            <a:r>
              <a:rPr lang="en-US" sz="2800" dirty="0" err="1">
                <a:latin typeface="Times"/>
                <a:cs typeface="Times"/>
              </a:rPr>
              <a:t>på</a:t>
            </a:r>
            <a:r>
              <a:rPr lang="en-US" sz="2800" dirty="0">
                <a:latin typeface="Times"/>
                <a:cs typeface="Times"/>
              </a:rPr>
              <a:t> </a:t>
            </a:r>
            <a:r>
              <a:rPr lang="en-US" sz="2800" dirty="0" err="1">
                <a:latin typeface="Times"/>
                <a:cs typeface="Times"/>
              </a:rPr>
              <a:t>frågor</a:t>
            </a:r>
            <a:r>
              <a:rPr lang="en-US" sz="2800" dirty="0">
                <a:latin typeface="Times"/>
                <a:cs typeface="Times"/>
              </a:rPr>
              <a:t> </a:t>
            </a:r>
            <a:r>
              <a:rPr lang="en-US" sz="2800" dirty="0" err="1">
                <a:latin typeface="Times"/>
                <a:cs typeface="Times"/>
              </a:rPr>
              <a:t>i</a:t>
            </a:r>
            <a:r>
              <a:rPr lang="en-US" sz="2800" dirty="0">
                <a:latin typeface="Times"/>
                <a:cs typeface="Times"/>
              </a:rPr>
              <a:t> din </a:t>
            </a:r>
            <a:r>
              <a:rPr lang="en-US" sz="2800" dirty="0" err="1" smtClean="0">
                <a:latin typeface="Times"/>
                <a:cs typeface="Times"/>
              </a:rPr>
              <a:t>loggbok</a:t>
            </a:r>
            <a:r>
              <a:rPr lang="en-US" sz="2800" dirty="0" smtClean="0">
                <a:latin typeface="Times"/>
                <a:cs typeface="Times"/>
              </a:rPr>
              <a:t>: </a:t>
            </a:r>
            <a:r>
              <a:rPr lang="en-US" sz="2800" dirty="0" err="1" smtClean="0">
                <a:latin typeface="Times"/>
                <a:cs typeface="Times"/>
              </a:rPr>
              <a:t>Hur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 err="1">
                <a:latin typeface="Times"/>
                <a:cs typeface="Times"/>
              </a:rPr>
              <a:t>var</a:t>
            </a:r>
            <a:r>
              <a:rPr lang="en-US" sz="2800" dirty="0">
                <a:latin typeface="Times"/>
                <a:cs typeface="Times"/>
              </a:rPr>
              <a:t> </a:t>
            </a:r>
            <a:r>
              <a:rPr lang="en-US" sz="2800" dirty="0" err="1">
                <a:latin typeface="Times"/>
                <a:cs typeface="Times"/>
              </a:rPr>
              <a:t>det</a:t>
            </a:r>
            <a:r>
              <a:rPr lang="en-US" sz="2800" dirty="0">
                <a:latin typeface="Times"/>
                <a:cs typeface="Times"/>
              </a:rPr>
              <a:t> </a:t>
            </a:r>
            <a:r>
              <a:rPr lang="en-US" sz="2800" dirty="0" err="1">
                <a:latin typeface="Times"/>
                <a:cs typeface="Times"/>
              </a:rPr>
              <a:t>att</a:t>
            </a:r>
            <a:r>
              <a:rPr lang="en-US" sz="2800" dirty="0">
                <a:latin typeface="Times"/>
                <a:cs typeface="Times"/>
              </a:rPr>
              <a:t> </a:t>
            </a:r>
            <a:r>
              <a:rPr lang="en-US" sz="2800" dirty="0" err="1">
                <a:latin typeface="Times"/>
                <a:cs typeface="Times"/>
              </a:rPr>
              <a:t>läsa</a:t>
            </a:r>
            <a:r>
              <a:rPr lang="en-US" sz="2800" dirty="0">
                <a:latin typeface="Times"/>
                <a:cs typeface="Times"/>
              </a:rPr>
              <a:t> </a:t>
            </a:r>
            <a:r>
              <a:rPr lang="en-US" sz="2800" dirty="0" err="1">
                <a:latin typeface="Times"/>
                <a:cs typeface="Times"/>
              </a:rPr>
              <a:t>respektive</a:t>
            </a:r>
            <a:r>
              <a:rPr lang="en-US" sz="2800" dirty="0">
                <a:latin typeface="Times"/>
                <a:cs typeface="Times"/>
              </a:rPr>
              <a:t> text? </a:t>
            </a:r>
            <a:endParaRPr lang="en-US" sz="2800" dirty="0" smtClean="0">
              <a:latin typeface="Times"/>
              <a:cs typeface="Times"/>
            </a:endParaRPr>
          </a:p>
          <a:p>
            <a:pPr marL="0" lvl="0" indent="0">
              <a:buNone/>
            </a:pPr>
            <a:r>
              <a:rPr lang="en-US" sz="2800" dirty="0" err="1" smtClean="0">
                <a:latin typeface="Times"/>
                <a:cs typeface="Times"/>
              </a:rPr>
              <a:t>Var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 err="1">
                <a:latin typeface="Times"/>
                <a:cs typeface="Times"/>
              </a:rPr>
              <a:t>något</a:t>
            </a:r>
            <a:r>
              <a:rPr lang="en-US" sz="2800" dirty="0">
                <a:latin typeface="Times"/>
                <a:cs typeface="Times"/>
              </a:rPr>
              <a:t> </a:t>
            </a:r>
            <a:r>
              <a:rPr lang="en-US" sz="2800" dirty="0" err="1">
                <a:latin typeface="Times"/>
                <a:cs typeface="Times"/>
              </a:rPr>
              <a:t>svårt</a:t>
            </a:r>
            <a:r>
              <a:rPr lang="en-US" sz="2800" dirty="0">
                <a:latin typeface="Times"/>
                <a:cs typeface="Times"/>
              </a:rPr>
              <a:t>/</a:t>
            </a:r>
            <a:r>
              <a:rPr lang="en-US" sz="2800" dirty="0" err="1">
                <a:latin typeface="Times"/>
                <a:cs typeface="Times"/>
              </a:rPr>
              <a:t>lätt</a:t>
            </a:r>
            <a:r>
              <a:rPr lang="en-US" sz="2800" dirty="0" smtClean="0">
                <a:latin typeface="Times"/>
                <a:cs typeface="Times"/>
              </a:rPr>
              <a:t>?</a:t>
            </a:r>
            <a:endParaRPr lang="en-US" sz="2800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2800" b="1" dirty="0" err="1">
                <a:latin typeface="Times"/>
                <a:cs typeface="Times"/>
              </a:rPr>
              <a:t>Markera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ordklasserna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i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texterna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på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följande</a:t>
            </a:r>
            <a:r>
              <a:rPr lang="en-US" sz="2800" b="1" dirty="0">
                <a:latin typeface="Times"/>
                <a:cs typeface="Times"/>
              </a:rPr>
              <a:t> </a:t>
            </a:r>
            <a:r>
              <a:rPr lang="en-US" sz="2800" b="1" dirty="0" err="1">
                <a:latin typeface="Times"/>
                <a:cs typeface="Times"/>
              </a:rPr>
              <a:t>vis</a:t>
            </a:r>
            <a:r>
              <a:rPr lang="en-US" sz="2800" b="1" dirty="0" smtClean="0">
                <a:latin typeface="Times"/>
                <a:cs typeface="Times"/>
              </a:rPr>
              <a:t>:</a:t>
            </a:r>
          </a:p>
          <a:p>
            <a:pPr marL="0" indent="0">
              <a:buNone/>
            </a:pPr>
            <a:endParaRPr lang="en-US" sz="2800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u="sng" dirty="0">
                <a:latin typeface="Times"/>
                <a:cs typeface="Times"/>
              </a:rPr>
              <a:t>S			</a:t>
            </a:r>
            <a:r>
              <a:rPr lang="en-US" u="sng" dirty="0" smtClean="0">
                <a:latin typeface="Times"/>
                <a:cs typeface="Times"/>
              </a:rPr>
              <a:t>V</a:t>
            </a:r>
            <a:r>
              <a:rPr lang="en-US" u="sng" dirty="0">
                <a:latin typeface="Times"/>
                <a:cs typeface="Times"/>
              </a:rPr>
              <a:t>		A		</a:t>
            </a:r>
            <a:r>
              <a:rPr lang="en-US" u="sng" dirty="0" smtClean="0">
                <a:latin typeface="Times"/>
                <a:cs typeface="Times"/>
              </a:rPr>
              <a:t>	Ad</a:t>
            </a:r>
            <a:r>
              <a:rPr lang="en-US" u="sng" dirty="0">
                <a:latin typeface="Times"/>
                <a:cs typeface="Times"/>
              </a:rPr>
              <a:t>		</a:t>
            </a:r>
            <a:r>
              <a:rPr lang="en-US" u="sng" dirty="0" smtClean="0">
                <a:latin typeface="Times"/>
                <a:cs typeface="Times"/>
              </a:rPr>
              <a:t>	P</a:t>
            </a:r>
            <a:r>
              <a:rPr lang="en-US" u="sng" dirty="0">
                <a:latin typeface="Times"/>
                <a:cs typeface="Times"/>
              </a:rPr>
              <a:t>		</a:t>
            </a:r>
            <a:r>
              <a:rPr lang="en-US" u="sng" dirty="0" smtClean="0">
                <a:latin typeface="Times"/>
                <a:cs typeface="Times"/>
              </a:rPr>
              <a:t>		PP</a:t>
            </a:r>
            <a:endParaRPr lang="en-US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1800" dirty="0" err="1">
                <a:latin typeface="Times"/>
                <a:cs typeface="Times"/>
              </a:rPr>
              <a:t>Substantiv</a:t>
            </a:r>
            <a:r>
              <a:rPr lang="en-US" sz="1800" dirty="0">
                <a:latin typeface="Times"/>
                <a:cs typeface="Times"/>
              </a:rPr>
              <a:t>	Verb		</a:t>
            </a:r>
            <a:r>
              <a:rPr lang="en-US" sz="1800" dirty="0" err="1">
                <a:latin typeface="Times"/>
                <a:cs typeface="Times"/>
              </a:rPr>
              <a:t>Adjektiv</a:t>
            </a:r>
            <a:r>
              <a:rPr lang="en-US" sz="1800" dirty="0">
                <a:latin typeface="Times"/>
                <a:cs typeface="Times"/>
              </a:rPr>
              <a:t>		Adverb		</a:t>
            </a:r>
            <a:r>
              <a:rPr lang="en-US" sz="1800" dirty="0" err="1">
                <a:latin typeface="Times"/>
                <a:cs typeface="Times"/>
              </a:rPr>
              <a:t>Pronomen</a:t>
            </a:r>
            <a:r>
              <a:rPr lang="en-US" sz="1800" dirty="0">
                <a:latin typeface="Times"/>
                <a:cs typeface="Times"/>
              </a:rPr>
              <a:t>	</a:t>
            </a:r>
            <a:r>
              <a:rPr lang="en-US" sz="1800" dirty="0" err="1">
                <a:latin typeface="Times"/>
                <a:cs typeface="Times"/>
              </a:rPr>
              <a:t>Prepositioner</a:t>
            </a:r>
            <a:endParaRPr lang="en-US" sz="1800" dirty="0">
              <a:latin typeface="Times"/>
              <a:cs typeface="Times"/>
            </a:endParaRPr>
          </a:p>
          <a:p>
            <a:pPr marL="0" indent="0">
              <a:buNone/>
            </a:pPr>
            <a:endParaRPr lang="en-US" dirty="0">
              <a:latin typeface="Times"/>
              <a:cs typeface="Times"/>
            </a:endParaRPr>
          </a:p>
        </p:txBody>
      </p:sp>
      <p:pic>
        <p:nvPicPr>
          <p:cNvPr id="4" name="Picture 3" descr="http://ssikf14.blogg.se/images/2008/utropstecken_splash_1498303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80" y="274638"/>
            <a:ext cx="1040444" cy="1014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66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err="1" smtClean="0">
                <a:latin typeface="Modern No. 20"/>
                <a:cs typeface="Modern No. 20"/>
              </a:rPr>
              <a:t>Substantiv</a:t>
            </a:r>
            <a:r>
              <a:rPr lang="en-US" sz="3200" dirty="0" smtClean="0">
                <a:latin typeface="Modern No. 20"/>
                <a:cs typeface="Modern No. 20"/>
              </a:rPr>
              <a:t> </a:t>
            </a:r>
            <a:r>
              <a:rPr lang="en-US" sz="3200" dirty="0" err="1" smtClean="0">
                <a:latin typeface="Modern No. 20"/>
                <a:cs typeface="Modern No. 20"/>
              </a:rPr>
              <a:t>är</a:t>
            </a:r>
            <a:r>
              <a:rPr lang="en-US" sz="3200" dirty="0" smtClean="0">
                <a:latin typeface="Modern No. 20"/>
                <a:cs typeface="Modern No. 20"/>
              </a:rPr>
              <a:t> </a:t>
            </a:r>
            <a:r>
              <a:rPr lang="en-US" sz="3200" dirty="0" err="1" smtClean="0">
                <a:latin typeface="Modern No. 20"/>
                <a:cs typeface="Modern No. 20"/>
              </a:rPr>
              <a:t>saker</a:t>
            </a:r>
            <a:r>
              <a:rPr lang="en-US" sz="3200" dirty="0" smtClean="0">
                <a:latin typeface="Modern No. 20"/>
                <a:cs typeface="Modern No. 20"/>
              </a:rPr>
              <a:t> </a:t>
            </a:r>
            <a:r>
              <a:rPr lang="en-US" sz="3200" dirty="0" err="1" smtClean="0">
                <a:latin typeface="Modern No. 20"/>
                <a:cs typeface="Modern No. 20"/>
              </a:rPr>
              <a:t>och</a:t>
            </a:r>
            <a:r>
              <a:rPr lang="en-US" sz="3200" dirty="0" smtClean="0">
                <a:latin typeface="Modern No. 20"/>
                <a:cs typeface="Modern No. 20"/>
              </a:rPr>
              <a:t> ting </a:t>
            </a:r>
            <a:r>
              <a:rPr lang="en-US" sz="3200" dirty="0" err="1" smtClean="0">
                <a:latin typeface="Modern No. 20"/>
                <a:cs typeface="Modern No. 20"/>
              </a:rPr>
              <a:t>som</a:t>
            </a:r>
            <a:r>
              <a:rPr lang="en-US" sz="3200" dirty="0" smtClean="0">
                <a:latin typeface="Modern No. 20"/>
                <a:cs typeface="Modern No. 20"/>
              </a:rPr>
              <a:t> boll </a:t>
            </a:r>
            <a:r>
              <a:rPr lang="en-US" sz="3200" dirty="0" err="1" smtClean="0">
                <a:latin typeface="Modern No. 20"/>
                <a:cs typeface="Modern No. 20"/>
              </a:rPr>
              <a:t>och</a:t>
            </a:r>
            <a:r>
              <a:rPr lang="en-US" sz="3200" dirty="0" smtClean="0">
                <a:latin typeface="Modern No. 20"/>
                <a:cs typeface="Modern No. 20"/>
              </a:rPr>
              <a:t> ring.</a:t>
            </a:r>
            <a:endParaRPr lang="en-US" sz="3200" dirty="0">
              <a:latin typeface="Modern No. 20"/>
              <a:cs typeface="Modern No. 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30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5077</TotalTime>
  <Words>431</Words>
  <Application>Microsoft Macintosh PowerPoint</Application>
  <PresentationFormat>On-screen Show (4:3)</PresentationFormat>
  <Paragraphs>151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Uppgift 2. Grammatik i text.</vt:lpstr>
      <vt:lpstr>Substantiv är saker och ting som boll och ring.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Gustavsson</dc:creator>
  <cp:lastModifiedBy>Erik Gustavsson</cp:lastModifiedBy>
  <cp:revision>19</cp:revision>
  <dcterms:created xsi:type="dcterms:W3CDTF">2013-09-10T20:53:14Z</dcterms:created>
  <dcterms:modified xsi:type="dcterms:W3CDTF">2013-09-30T21:19:55Z</dcterms:modified>
</cp:coreProperties>
</file>